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7" r:id="rId2"/>
  </p:sldMasterIdLst>
  <p:notesMasterIdLst>
    <p:notesMasterId r:id="rId96"/>
  </p:notesMasterIdLst>
  <p:sldIdLst>
    <p:sldId id="256" r:id="rId3"/>
    <p:sldId id="412" r:id="rId4"/>
    <p:sldId id="413" r:id="rId5"/>
    <p:sldId id="414" r:id="rId6"/>
    <p:sldId id="415" r:id="rId7"/>
    <p:sldId id="416" r:id="rId8"/>
    <p:sldId id="417" r:id="rId9"/>
    <p:sldId id="418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27" r:id="rId19"/>
    <p:sldId id="428" r:id="rId20"/>
    <p:sldId id="429" r:id="rId21"/>
    <p:sldId id="430" r:id="rId22"/>
    <p:sldId id="431" r:id="rId23"/>
    <p:sldId id="432" r:id="rId24"/>
    <p:sldId id="435" r:id="rId25"/>
    <p:sldId id="433" r:id="rId26"/>
    <p:sldId id="434" r:id="rId27"/>
    <p:sldId id="385" r:id="rId28"/>
    <p:sldId id="436" r:id="rId29"/>
    <p:sldId id="437" r:id="rId30"/>
    <p:sldId id="438" r:id="rId31"/>
    <p:sldId id="439" r:id="rId32"/>
    <p:sldId id="440" r:id="rId33"/>
    <p:sldId id="441" r:id="rId34"/>
    <p:sldId id="442" r:id="rId35"/>
    <p:sldId id="443" r:id="rId36"/>
    <p:sldId id="444" r:id="rId37"/>
    <p:sldId id="446" r:id="rId38"/>
    <p:sldId id="445" r:id="rId39"/>
    <p:sldId id="447" r:id="rId40"/>
    <p:sldId id="452" r:id="rId41"/>
    <p:sldId id="453" r:id="rId42"/>
    <p:sldId id="450" r:id="rId43"/>
    <p:sldId id="451" r:id="rId44"/>
    <p:sldId id="448" r:id="rId45"/>
    <p:sldId id="449" r:id="rId46"/>
    <p:sldId id="454" r:id="rId47"/>
    <p:sldId id="455" r:id="rId48"/>
    <p:sldId id="456" r:id="rId49"/>
    <p:sldId id="458" r:id="rId50"/>
    <p:sldId id="459" r:id="rId51"/>
    <p:sldId id="457" r:id="rId52"/>
    <p:sldId id="460" r:id="rId53"/>
    <p:sldId id="461" r:id="rId54"/>
    <p:sldId id="462" r:id="rId55"/>
    <p:sldId id="463" r:id="rId56"/>
    <p:sldId id="464" r:id="rId57"/>
    <p:sldId id="465" r:id="rId58"/>
    <p:sldId id="466" r:id="rId59"/>
    <p:sldId id="478" r:id="rId60"/>
    <p:sldId id="479" r:id="rId61"/>
    <p:sldId id="480" r:id="rId62"/>
    <p:sldId id="481" r:id="rId63"/>
    <p:sldId id="482" r:id="rId64"/>
    <p:sldId id="483" r:id="rId65"/>
    <p:sldId id="484" r:id="rId66"/>
    <p:sldId id="485" r:id="rId67"/>
    <p:sldId id="486" r:id="rId68"/>
    <p:sldId id="487" r:id="rId69"/>
    <p:sldId id="488" r:id="rId70"/>
    <p:sldId id="489" r:id="rId71"/>
    <p:sldId id="500" r:id="rId72"/>
    <p:sldId id="467" r:id="rId73"/>
    <p:sldId id="468" r:id="rId74"/>
    <p:sldId id="474" r:id="rId75"/>
    <p:sldId id="475" r:id="rId76"/>
    <p:sldId id="476" r:id="rId77"/>
    <p:sldId id="469" r:id="rId78"/>
    <p:sldId id="470" r:id="rId79"/>
    <p:sldId id="471" r:id="rId80"/>
    <p:sldId id="472" r:id="rId81"/>
    <p:sldId id="473" r:id="rId82"/>
    <p:sldId id="477" r:id="rId83"/>
    <p:sldId id="490" r:id="rId84"/>
    <p:sldId id="491" r:id="rId85"/>
    <p:sldId id="492" r:id="rId86"/>
    <p:sldId id="493" r:id="rId87"/>
    <p:sldId id="494" r:id="rId88"/>
    <p:sldId id="495" r:id="rId89"/>
    <p:sldId id="496" r:id="rId90"/>
    <p:sldId id="497" r:id="rId91"/>
    <p:sldId id="498" r:id="rId92"/>
    <p:sldId id="499" r:id="rId93"/>
    <p:sldId id="501" r:id="rId94"/>
    <p:sldId id="502" r:id="rId9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000"/>
    <a:srgbClr val="26910D"/>
    <a:srgbClr val="800000"/>
    <a:srgbClr val="D25500"/>
    <a:srgbClr val="990000"/>
    <a:srgbClr val="108E64"/>
    <a:srgbClr val="309060"/>
    <a:srgbClr val="339966"/>
    <a:srgbClr val="666633"/>
    <a:srgbClr val="0C1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26" autoAdjust="0"/>
  </p:normalViewPr>
  <p:slideViewPr>
    <p:cSldViewPr>
      <p:cViewPr>
        <p:scale>
          <a:sx n="70" d="100"/>
          <a:sy n="70" d="100"/>
        </p:scale>
        <p:origin x="-1158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DB0FC-FD3C-47B0-9EC9-50393F4AC3D3}" type="datetimeFigureOut">
              <a:rPr lang="hr-HR" smtClean="0"/>
              <a:pPr/>
              <a:t>13.2.2019.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06476-C876-44F5-A08D-3BB404EB10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0034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PC\Dropbox\Alfa\ilustracije\Naslovnic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5043" t="14563" r="27079" b="26375"/>
          <a:stretch>
            <a:fillRect/>
          </a:stretch>
        </p:blipFill>
        <p:spPr bwMode="auto">
          <a:xfrm rot="1449551">
            <a:off x="4677173" y="2519279"/>
            <a:ext cx="3015459" cy="36224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0000"/>
            <a:ext cx="7543800" cy="2593975"/>
          </a:xfrm>
        </p:spPr>
        <p:txBody>
          <a:bodyPr anchor="b"/>
          <a:lstStyle>
            <a:lvl1pPr>
              <a:defRPr sz="50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836712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5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13.2.2019.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13.2.2019.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13.2.2019.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13.2.2019.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13.2.2019.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3762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13.2.2019.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6441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13.2.2019.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6529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13.2.2019.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9489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13.2.2019.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6359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13.2.2019.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206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13.2.2019.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29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13.2.2019.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13.2.2019.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7041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13.2.2019.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6718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13.2.2019.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0676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13.2.2019.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299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7620000" cy="3917032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13.2.2019.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grpSp>
        <p:nvGrpSpPr>
          <p:cNvPr id="2" name="Grupa 8"/>
          <p:cNvGrpSpPr/>
          <p:nvPr/>
        </p:nvGrpSpPr>
        <p:grpSpPr>
          <a:xfrm>
            <a:off x="611560" y="476672"/>
            <a:ext cx="6097751" cy="2412088"/>
            <a:chOff x="611560" y="476672"/>
            <a:chExt cx="6097751" cy="2412088"/>
          </a:xfrm>
        </p:grpSpPr>
        <p:pic>
          <p:nvPicPr>
            <p:cNvPr id="10" name="Picture 4" descr="D:\Alfa udžbenici\razmislite.jpg"/>
            <p:cNvPicPr>
              <a:picLocks noChangeAspect="1" noChangeArrowheads="1"/>
            </p:cNvPicPr>
            <p:nvPr/>
          </p:nvPicPr>
          <p:blipFill>
            <a:blip r:embed="rId3" cstate="print"/>
            <a:srcRect l="17718" t="33306" r="23220" b="27142"/>
            <a:stretch>
              <a:fillRect/>
            </a:stretch>
          </p:blipFill>
          <p:spPr bwMode="auto">
            <a:xfrm>
              <a:off x="5004048" y="1268760"/>
              <a:ext cx="1705263" cy="1620000"/>
            </a:xfrm>
            <a:prstGeom prst="rect">
              <a:avLst/>
            </a:prstGeom>
            <a:noFill/>
          </p:spPr>
        </p:pic>
        <p:sp>
          <p:nvSpPr>
            <p:cNvPr id="11" name="Elipsasti oblačić 10"/>
            <p:cNvSpPr/>
            <p:nvPr/>
          </p:nvSpPr>
          <p:spPr>
            <a:xfrm>
              <a:off x="611560" y="476672"/>
              <a:ext cx="4032448" cy="1296144"/>
            </a:xfrm>
            <a:prstGeom prst="wedgeEllipseCallout">
              <a:avLst>
                <a:gd name="adj1" fmla="val 67355"/>
                <a:gd name="adj2" fmla="val 3357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4600" spc="-100" dirty="0" smtClean="0">
                  <a:solidFill>
                    <a:srgbClr val="1F497D"/>
                  </a:solidFill>
                  <a:latin typeface="Cambria"/>
                  <a:ea typeface="+mj-ea"/>
                  <a:cs typeface="+mj-cs"/>
                </a:rPr>
                <a:t>Razmislite!</a:t>
              </a:r>
              <a:endParaRPr lang="hr-HR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13.2.2019.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13.2.2019.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13.2.2019.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13.2.2019.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13.2.2019.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13.2.2019.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C38D93F-CE82-4E12-A515-0A3A23BA27B9}" type="datetimeFigureOut">
              <a:rPr lang="hr-HR" smtClean="0"/>
              <a:pPr/>
              <a:t>13.2.2019.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8D93F-CE82-4E12-A515-0A3A23BA27B9}" type="datetimeFigureOut">
              <a:rPr lang="hr-HR" smtClean="0"/>
              <a:pPr/>
              <a:t>13.2.2019.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986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1684883"/>
            <a:ext cx="7543800" cy="1577023"/>
          </a:xfrm>
        </p:spPr>
        <p:txBody>
          <a:bodyPr/>
          <a:lstStyle/>
          <a:p>
            <a:r>
              <a:rPr lang="hr-HR" dirty="0" smtClean="0"/>
              <a:t>Uporaba naredbi za grananje – naredba if</a:t>
            </a:r>
            <a:endParaRPr lang="hr-HR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Programiranje</a:t>
            </a:r>
            <a:endParaRPr lang="hr-HR" dirty="0"/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539552" y="620688"/>
            <a:ext cx="7416824" cy="2078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4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r-HR" sz="44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75807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Kada je broj dvoznamenkast?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Koji su sve dvoznamenkasti brojevi?</a:t>
            </a:r>
          </a:p>
          <a:p>
            <a:pPr lvl="1"/>
            <a:r>
              <a:rPr lang="hr-HR" dirty="0" smtClean="0"/>
              <a:t>Koji je prvi dvoznamenkasti broj?</a:t>
            </a:r>
          </a:p>
          <a:p>
            <a:pPr lvl="1"/>
            <a:r>
              <a:rPr lang="hr-HR" dirty="0" smtClean="0"/>
              <a:t>Koji je zadnji dvoznamenkasti broj?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0C1D-DEB0-4CC9-92A4-1F0B787711AA}" type="datetime1">
              <a:rPr lang="hr-HR" smtClean="0"/>
              <a:t>13.2.2019.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644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Kada je broj dvoznamenkast?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Možemo reći da su dvoznamenkasti brojevi oni brojevi koji su</a:t>
            </a:r>
          </a:p>
          <a:p>
            <a:pPr marL="114300" indent="0">
              <a:buNone/>
            </a:pPr>
            <a:r>
              <a:rPr lang="hr-HR" dirty="0" smtClean="0"/>
              <a:t>	Veći od _________ i manji od __________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0C1D-DEB0-4CC9-92A4-1F0B787711AA}" type="datetime1">
              <a:rPr lang="hr-HR" smtClean="0"/>
              <a:t>13.2.2019.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512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Naredba if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Kako </a:t>
            </a:r>
            <a:r>
              <a:rPr lang="hr-HR" dirty="0"/>
              <a:t>primijeniti odluke u programskom jeziku Pythonu ? Za donošenje odluka u programu upotrijebit ćemo naredbu if</a:t>
            </a:r>
            <a:r>
              <a:rPr lang="hr-HR" dirty="0" smtClean="0"/>
              <a:t>.</a:t>
            </a:r>
          </a:p>
          <a:p>
            <a:r>
              <a:rPr lang="hr-HR" dirty="0" smtClean="0"/>
              <a:t>Opći oblik naredbe: 			Izvođenje uvjeta:</a:t>
            </a:r>
          </a:p>
          <a:p>
            <a:pPr marL="114300" indent="0">
              <a:buNone/>
            </a:pP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8ED5-4CE7-419D-81DB-2A9F56336387}" type="datetime1">
              <a:rPr lang="hr-HR" smtClean="0"/>
              <a:t>13.2.2019.</a:t>
            </a:fld>
            <a:endParaRPr lang="hr-HR"/>
          </a:p>
        </p:txBody>
      </p:sp>
      <p:sp>
        <p:nvSpPr>
          <p:cNvPr id="5" name="Rounded Rectangle 4"/>
          <p:cNvSpPr/>
          <p:nvPr/>
        </p:nvSpPr>
        <p:spPr>
          <a:xfrm>
            <a:off x="591636" y="2816932"/>
            <a:ext cx="3024336" cy="1908212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3200" dirty="0" smtClean="0">
                <a:solidFill>
                  <a:schemeClr val="tx1"/>
                </a:solidFill>
              </a:rPr>
              <a:t>If</a:t>
            </a:r>
            <a:r>
              <a:rPr lang="hr-HR" sz="3200" dirty="0" smtClean="0"/>
              <a:t> </a:t>
            </a:r>
            <a:r>
              <a:rPr lang="hr-HR" sz="3200" dirty="0" smtClean="0">
                <a:solidFill>
                  <a:srgbClr val="FF0000"/>
                </a:solidFill>
              </a:rPr>
              <a:t>logički uvjet</a:t>
            </a:r>
            <a:r>
              <a:rPr lang="hr-HR" sz="3200" dirty="0" smtClean="0">
                <a:solidFill>
                  <a:schemeClr val="tx1"/>
                </a:solidFill>
              </a:rPr>
              <a:t>:</a:t>
            </a:r>
            <a:r>
              <a:rPr lang="hr-HR" sz="3200" dirty="0" smtClean="0"/>
              <a:t>:</a:t>
            </a:r>
          </a:p>
          <a:p>
            <a:pPr algn="r"/>
            <a:r>
              <a:rPr lang="hr-HR" sz="3200" dirty="0" smtClean="0">
                <a:solidFill>
                  <a:schemeClr val="accent1">
                    <a:lumMod val="50000"/>
                  </a:schemeClr>
                </a:solidFill>
              </a:rPr>
              <a:t>naredba</a:t>
            </a:r>
            <a:endParaRPr lang="hr-H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5018224"/>
            <a:ext cx="86409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uvlaka</a:t>
            </a:r>
            <a:endParaRPr lang="hr-HR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1475656" y="4016050"/>
            <a:ext cx="223307" cy="10021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923928" y="2802882"/>
            <a:ext cx="4392488" cy="1908212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2400" dirty="0" smtClean="0">
                <a:solidFill>
                  <a:schemeClr val="tx1"/>
                </a:solidFill>
              </a:rPr>
              <a:t>Ako je</a:t>
            </a:r>
            <a:r>
              <a:rPr lang="hr-HR" sz="2400" dirty="0" smtClean="0"/>
              <a:t> </a:t>
            </a:r>
            <a:r>
              <a:rPr lang="hr-HR" sz="2400" dirty="0" smtClean="0">
                <a:solidFill>
                  <a:srgbClr val="FF0000"/>
                </a:solidFill>
              </a:rPr>
              <a:t>logički uvjet </a:t>
            </a:r>
            <a:r>
              <a:rPr lang="hr-HR" sz="2400" dirty="0" smtClean="0">
                <a:solidFill>
                  <a:schemeClr val="tx1"/>
                </a:solidFill>
              </a:rPr>
              <a:t>ispunjen:</a:t>
            </a:r>
            <a:r>
              <a:rPr lang="hr-HR" sz="2400" dirty="0" smtClean="0"/>
              <a:t>:</a:t>
            </a:r>
          </a:p>
          <a:p>
            <a:pPr algn="r"/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Izvrši naredbu</a:t>
            </a:r>
            <a:endParaRPr lang="hr-H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9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Naredba if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Nakon </a:t>
            </a:r>
            <a:r>
              <a:rPr lang="hr-HR" dirty="0"/>
              <a:t>rezervirane riječi if i logičkog uvjeta uvijek se piše dvotočka koja najavljuje naredbu ili blok naredbi koje je potrebno izvršiti ako je logički uvjet ispunjen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3254-1FCF-4FFE-801C-DFBF6779B15C}" type="datetime1">
              <a:rPr lang="hr-HR" smtClean="0"/>
              <a:t>13.2.2019.</a:t>
            </a:fld>
            <a:endParaRPr lang="hr-HR"/>
          </a:p>
        </p:txBody>
      </p:sp>
      <p:sp>
        <p:nvSpPr>
          <p:cNvPr id="5" name="Rounded Rectangle 4"/>
          <p:cNvSpPr/>
          <p:nvPr/>
        </p:nvSpPr>
        <p:spPr>
          <a:xfrm>
            <a:off x="1547664" y="3412541"/>
            <a:ext cx="504056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3200" dirty="0" smtClean="0">
                <a:solidFill>
                  <a:schemeClr val="tx1"/>
                </a:solidFill>
              </a:rPr>
              <a:t>If</a:t>
            </a:r>
            <a:endParaRPr lang="hr-H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55776" y="3422295"/>
            <a:ext cx="1080120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3200" dirty="0" smtClean="0">
                <a:solidFill>
                  <a:schemeClr val="tx1"/>
                </a:solidFill>
              </a:rPr>
              <a:t>uvjet</a:t>
            </a:r>
            <a:endParaRPr lang="hr-H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95936" y="3414980"/>
            <a:ext cx="360040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3200" dirty="0">
                <a:solidFill>
                  <a:schemeClr val="tx1"/>
                </a:solidFill>
              </a:rPr>
              <a:t>:</a:t>
            </a:r>
            <a:endParaRPr lang="hr-H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5018224"/>
            <a:ext cx="172819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Rezervirana riječ</a:t>
            </a:r>
            <a:endParaRPr lang="hr-HR" dirty="0"/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flipV="1">
            <a:off x="1547664" y="4016050"/>
            <a:ext cx="151300" cy="10021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43808" y="4919987"/>
            <a:ext cx="151216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Logički uvjet</a:t>
            </a:r>
            <a:endParaRPr lang="hr-HR" dirty="0"/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flipH="1" flipV="1">
            <a:off x="3203848" y="4016051"/>
            <a:ext cx="396044" cy="9039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4008" y="4332471"/>
            <a:ext cx="115212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Dvotočka</a:t>
            </a:r>
            <a:endParaRPr lang="hr-HR" dirty="0"/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flipH="1" flipV="1">
            <a:off x="4445986" y="3716483"/>
            <a:ext cx="774086" cy="6159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97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Pada li vani kiša?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1972816"/>
          </a:xfrm>
        </p:spPr>
        <p:txBody>
          <a:bodyPr/>
          <a:lstStyle/>
          <a:p>
            <a:r>
              <a:rPr lang="hr-HR" dirty="0"/>
              <a:t>Ako pada kiša</a:t>
            </a:r>
          </a:p>
          <a:p>
            <a:pPr lvl="1"/>
            <a:r>
              <a:rPr lang="hr-HR" dirty="0"/>
              <a:t>Ponjeti ću kišobran</a:t>
            </a:r>
          </a:p>
          <a:p>
            <a:r>
              <a:rPr lang="hr-HR" dirty="0"/>
              <a:t>Ako ne pada kiša</a:t>
            </a:r>
          </a:p>
          <a:p>
            <a:pPr lvl="1"/>
            <a:r>
              <a:rPr lang="hr-HR" dirty="0"/>
              <a:t>Neću ponjeti kišobran</a:t>
            </a:r>
          </a:p>
          <a:p>
            <a:pPr marL="114300" indent="0">
              <a:buNone/>
            </a:pP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715B-5A14-4675-8425-04A43D1CF7CC}" type="datetime1">
              <a:rPr lang="hr-HR" smtClean="0"/>
              <a:t>13.2.2019.</a:t>
            </a:fld>
            <a:endParaRPr lang="hr-H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27984" y="1742237"/>
            <a:ext cx="3888432" cy="19728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hr-HR" dirty="0"/>
              <a:t>print ('Pada li vani kiša?')</a:t>
            </a:r>
          </a:p>
          <a:p>
            <a:pPr marL="114300" indent="0">
              <a:buNone/>
            </a:pPr>
            <a:r>
              <a:rPr lang="hr-HR" dirty="0"/>
              <a:t>a=input()</a:t>
            </a:r>
          </a:p>
          <a:p>
            <a:pPr marL="114300" indent="0">
              <a:buNone/>
            </a:pPr>
            <a:r>
              <a:rPr lang="hr-HR" dirty="0"/>
              <a:t>if a=='da</a:t>
            </a:r>
            <a:r>
              <a:rPr lang="hr-HR" dirty="0" smtClean="0"/>
              <a:t>':</a:t>
            </a:r>
          </a:p>
          <a:p>
            <a:pPr marL="114300" indent="0">
              <a:buNone/>
            </a:pPr>
            <a:r>
              <a:rPr lang="hr-HR" dirty="0" smtClean="0"/>
              <a:t>      print </a:t>
            </a:r>
            <a:r>
              <a:rPr lang="hr-HR" dirty="0"/>
              <a:t>('Ponjeti ću kišobran.')</a:t>
            </a:r>
          </a:p>
          <a:p>
            <a:pPr marL="114300" indent="0">
              <a:buNone/>
            </a:pPr>
            <a:r>
              <a:rPr lang="hr-HR" dirty="0"/>
              <a:t>if a=='ne':</a:t>
            </a:r>
          </a:p>
          <a:p>
            <a:pPr marL="114300" indent="0">
              <a:buNone/>
            </a:pPr>
            <a:r>
              <a:rPr lang="hr-HR" dirty="0" smtClean="0"/>
              <a:t>       print </a:t>
            </a:r>
            <a:r>
              <a:rPr lang="hr-HR" dirty="0"/>
              <a:t>('Neću ponjeti kišobran.')</a:t>
            </a:r>
          </a:p>
        </p:txBody>
      </p:sp>
    </p:spTree>
    <p:extLst>
      <p:ext uri="{BB962C8B-B14F-4D97-AF65-F5344CB8AC3E}">
        <p14:creationId xmlns:p14="http://schemas.microsoft.com/office/powerpoint/2010/main" val="263003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/>
          <a:lstStyle/>
          <a:p>
            <a:r>
              <a:rPr lang="hr-HR" dirty="0" smtClean="0"/>
              <a:t>Je li broj pozitivan ili negativan?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4032448" cy="2116832"/>
          </a:xfrm>
        </p:spPr>
        <p:txBody>
          <a:bodyPr/>
          <a:lstStyle/>
          <a:p>
            <a:r>
              <a:rPr lang="hr-HR" dirty="0"/>
              <a:t>Ako je broj veći od nule	</a:t>
            </a:r>
          </a:p>
          <a:p>
            <a:pPr lvl="1"/>
            <a:r>
              <a:rPr lang="hr-HR" dirty="0"/>
              <a:t>Broj je pozitivan</a:t>
            </a:r>
          </a:p>
          <a:p>
            <a:r>
              <a:rPr lang="hr-HR" dirty="0"/>
              <a:t>Ako je broj manji od </a:t>
            </a:r>
            <a:r>
              <a:rPr lang="hr-HR" dirty="0" smtClean="0"/>
              <a:t>nule</a:t>
            </a:r>
            <a:endParaRPr lang="hr-HR" dirty="0"/>
          </a:p>
          <a:p>
            <a:pPr lvl="1"/>
            <a:r>
              <a:rPr lang="hr-HR" dirty="0"/>
              <a:t>Broj je negativan</a:t>
            </a:r>
          </a:p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1F02-8A11-4B5A-BCF1-C01F84FA0A6A}" type="datetime1">
              <a:rPr lang="hr-HR" smtClean="0"/>
              <a:t>13.2.2019.</a:t>
            </a:fld>
            <a:endParaRPr lang="hr-H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27984" y="1742237"/>
            <a:ext cx="3888432" cy="19728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hr-HR" dirty="0"/>
              <a:t>a=int(input('Upisi jedan broj='))</a:t>
            </a:r>
          </a:p>
          <a:p>
            <a:pPr marL="114300" indent="0">
              <a:buNone/>
            </a:pPr>
            <a:r>
              <a:rPr lang="hr-HR" dirty="0"/>
              <a:t>if a&gt;0:</a:t>
            </a:r>
          </a:p>
          <a:p>
            <a:pPr marL="114300" indent="0">
              <a:buNone/>
            </a:pPr>
            <a:r>
              <a:rPr lang="hr-HR" dirty="0"/>
              <a:t>    print ('Broj je pozitivan.')</a:t>
            </a:r>
          </a:p>
          <a:p>
            <a:pPr marL="114300" indent="0">
              <a:buNone/>
            </a:pPr>
            <a:r>
              <a:rPr lang="hr-HR" dirty="0"/>
              <a:t>if a&lt;0:</a:t>
            </a:r>
          </a:p>
          <a:p>
            <a:pPr marL="114300" indent="0">
              <a:buNone/>
            </a:pPr>
            <a:r>
              <a:rPr lang="hr-HR" dirty="0"/>
              <a:t>    print ('Broj je negativan.')</a:t>
            </a:r>
          </a:p>
        </p:txBody>
      </p:sp>
    </p:spTree>
    <p:extLst>
      <p:ext uri="{BB962C8B-B14F-4D97-AF65-F5344CB8AC3E}">
        <p14:creationId xmlns:p14="http://schemas.microsoft.com/office/powerpoint/2010/main" val="126631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7620000" cy="3744416"/>
          </a:xfrm>
        </p:spPr>
        <p:txBody>
          <a:bodyPr/>
          <a:lstStyle/>
          <a:p>
            <a:r>
              <a:rPr lang="hr-HR" dirty="0" smtClean="0"/>
              <a:t>Nakon </a:t>
            </a:r>
            <a:r>
              <a:rPr lang="hr-HR" dirty="0"/>
              <a:t>upisivanja dvotočke i pritiska na tipku Enter, programski jezik Python automatski postavlja uvlaku. Unutar nje se upisuju naredbe koje se izvršavaju kada je logički uvjet ispunjen. </a:t>
            </a:r>
            <a:endParaRPr lang="hr-HR" dirty="0" smtClean="0"/>
          </a:p>
          <a:p>
            <a:r>
              <a:rPr lang="hr-HR" dirty="0" smtClean="0"/>
              <a:t>Uvlaku </a:t>
            </a:r>
            <a:r>
              <a:rPr lang="hr-HR" dirty="0"/>
              <a:t>čine četiri prazna mjesta, a može se postići i pritiskom na tipku Tab na tipkovnici. </a:t>
            </a:r>
            <a:endParaRPr lang="hr-HR" dirty="0" smtClean="0"/>
          </a:p>
          <a:p>
            <a:r>
              <a:rPr lang="hr-HR" dirty="0" smtClean="0"/>
              <a:t>U </a:t>
            </a:r>
            <a:r>
              <a:rPr lang="hr-HR" dirty="0"/>
              <a:t>slučajevima kada je nakon dvotočke potrebno upisati više naredbi koje pripadaju naredbi if, sve naredbe treba upisivati s jednakom uvlakom. Takve naredbe čine niz koji nazivamo blokom naredbi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B1BE-4272-4C62-8100-3A83DB1D27DC}" type="datetime1">
              <a:rPr lang="hr-HR" smtClean="0"/>
              <a:t>13.2.2019.</a:t>
            </a:fld>
            <a:endParaRPr lang="hr-H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47664" y="4221088"/>
            <a:ext cx="3888432" cy="2304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hr-HR" dirty="0"/>
              <a:t>a=int(input('Upisi jedan broj='))</a:t>
            </a:r>
          </a:p>
          <a:p>
            <a:pPr marL="114300" indent="0">
              <a:buNone/>
            </a:pPr>
            <a:r>
              <a:rPr lang="hr-HR" dirty="0"/>
              <a:t>if a&gt;0:</a:t>
            </a:r>
          </a:p>
          <a:p>
            <a:pPr marL="114300" indent="0">
              <a:buNone/>
            </a:pPr>
            <a:r>
              <a:rPr lang="hr-HR" dirty="0"/>
              <a:t>    </a:t>
            </a:r>
            <a:r>
              <a:rPr lang="hr-HR" dirty="0" smtClean="0"/>
              <a:t> print (a)</a:t>
            </a:r>
          </a:p>
          <a:p>
            <a:pPr marL="114300" indent="0">
              <a:buNone/>
            </a:pPr>
            <a:r>
              <a:rPr lang="hr-HR" dirty="0"/>
              <a:t> </a:t>
            </a:r>
            <a:r>
              <a:rPr lang="hr-HR" dirty="0" smtClean="0"/>
              <a:t>    print ('je pozitivan broj')</a:t>
            </a:r>
            <a:endParaRPr lang="hr-HR" dirty="0"/>
          </a:p>
          <a:p>
            <a:pPr marL="114300" indent="0">
              <a:buNone/>
            </a:pPr>
            <a:r>
              <a:rPr lang="hr-HR" dirty="0"/>
              <a:t>if a&lt;0</a:t>
            </a:r>
            <a:r>
              <a:rPr lang="hr-HR" dirty="0" smtClean="0"/>
              <a:t>:</a:t>
            </a:r>
          </a:p>
          <a:p>
            <a:pPr marL="114300" indent="0">
              <a:buNone/>
            </a:pPr>
            <a:r>
              <a:rPr lang="hr-HR" dirty="0"/>
              <a:t> </a:t>
            </a:r>
            <a:r>
              <a:rPr lang="hr-HR" dirty="0" smtClean="0"/>
              <a:t>   print (a)</a:t>
            </a:r>
            <a:endParaRPr lang="hr-HR" dirty="0"/>
          </a:p>
          <a:p>
            <a:pPr marL="114300" indent="0">
              <a:buNone/>
            </a:pPr>
            <a:r>
              <a:rPr lang="hr-HR" dirty="0"/>
              <a:t>    print </a:t>
            </a:r>
            <a:r>
              <a:rPr lang="hr-HR" dirty="0" smtClean="0"/>
              <a:t>('je negativan broj')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280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Relacijski operatori u uvjetima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Uvjete postavljamo pomoću relacijskih operatora (&lt;,&gt;,==,…)</a:t>
            </a:r>
          </a:p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14C5-E846-4753-8435-FD6D1C8EC4F0}" type="datetime1">
              <a:rPr lang="hr-HR" smtClean="0"/>
              <a:t>13.2.2019.</a:t>
            </a:fld>
            <a:endParaRPr lang="hr-HR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531512"/>
              </p:ext>
            </p:extLst>
          </p:nvPr>
        </p:nvGraphicFramePr>
        <p:xfrm>
          <a:off x="1043608" y="2348880"/>
          <a:ext cx="6096000" cy="25958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Relacijski</a:t>
                      </a:r>
                      <a:r>
                        <a:rPr lang="hr-HR" baseline="0" dirty="0" smtClean="0"/>
                        <a:t> operator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Djelovanje</a:t>
                      </a:r>
                      <a:endParaRPr lang="hr-H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&lt;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Manje od</a:t>
                      </a:r>
                      <a:endParaRPr lang="hr-H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&gt;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Više od</a:t>
                      </a:r>
                      <a:endParaRPr lang="hr-H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==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Jednako</a:t>
                      </a:r>
                      <a:endParaRPr lang="hr-H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&lt;=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Manje od ili jednako</a:t>
                      </a:r>
                      <a:endParaRPr lang="hr-H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&gt;=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Više</a:t>
                      </a:r>
                      <a:r>
                        <a:rPr lang="hr-HR" baseline="0" dirty="0" smtClean="0"/>
                        <a:t> od ili jednako</a:t>
                      </a:r>
                      <a:endParaRPr lang="hr-H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!=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Nije jednako (različito)</a:t>
                      </a:r>
                      <a:endParaRPr lang="hr-H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7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Koliko je 5*5?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Program pita korisnika „Koliko je 5*5?”. Korisnik dalje odgovara. Ako je odgovor točan, program ispisuje „Točno”. Ako je odgovor različit od 25, program ispisuje „Netočno”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378E-E4AD-4B6B-A3D4-2E70BB8D100E}" type="datetime1">
              <a:rPr lang="hr-HR" smtClean="0"/>
              <a:t>13.2.2019.</a:t>
            </a:fld>
            <a:endParaRPr lang="hr-H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63688" y="2833276"/>
            <a:ext cx="2916324" cy="26839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dirty="0"/>
              <a:t>print ('</a:t>
            </a:r>
            <a:r>
              <a:rPr lang="en-US" dirty="0" err="1"/>
              <a:t>Koliko</a:t>
            </a:r>
            <a:r>
              <a:rPr lang="en-US" dirty="0"/>
              <a:t> je 5*5?')</a:t>
            </a:r>
          </a:p>
          <a:p>
            <a:pPr marL="114300" indent="0">
              <a:buNone/>
            </a:pPr>
            <a:r>
              <a:rPr lang="en-US" dirty="0"/>
              <a:t>a=</a:t>
            </a:r>
            <a:r>
              <a:rPr lang="en-US" dirty="0" err="1"/>
              <a:t>int</a:t>
            </a:r>
            <a:r>
              <a:rPr lang="en-US" dirty="0"/>
              <a:t>(input())</a:t>
            </a:r>
          </a:p>
          <a:p>
            <a:pPr marL="114300" indent="0">
              <a:buNone/>
            </a:pPr>
            <a:r>
              <a:rPr lang="en-US" dirty="0"/>
              <a:t>if a==25:</a:t>
            </a:r>
          </a:p>
          <a:p>
            <a:pPr marL="114300" indent="0">
              <a:buNone/>
            </a:pPr>
            <a:r>
              <a:rPr lang="en-US" dirty="0"/>
              <a:t>    print ('</a:t>
            </a:r>
            <a:r>
              <a:rPr lang="en-US" dirty="0" err="1"/>
              <a:t>Točno</a:t>
            </a:r>
            <a:r>
              <a:rPr lang="en-US" dirty="0"/>
              <a:t>.')</a:t>
            </a:r>
          </a:p>
          <a:p>
            <a:pPr marL="114300" indent="0">
              <a:buNone/>
            </a:pPr>
            <a:r>
              <a:rPr lang="en-US" dirty="0"/>
              <a:t>if a!=25:</a:t>
            </a:r>
          </a:p>
          <a:p>
            <a:pPr marL="114300" indent="0">
              <a:buNone/>
            </a:pPr>
            <a:r>
              <a:rPr lang="en-US" dirty="0"/>
              <a:t>    print ('</a:t>
            </a:r>
            <a:r>
              <a:rPr lang="en-US" dirty="0" err="1"/>
              <a:t>Netočno</a:t>
            </a:r>
            <a:r>
              <a:rPr lang="en-US" dirty="0"/>
              <a:t>.')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888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Zadatak. Program Manji-Veci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Napiši program koji upisuje dva broja (a,b). Pomoću naredbe uvjeta (if) usporedi dva broja te ispiši koji je manji, a koji veći. Ako su brojevi jednaki onda program ispisuje „Jednaki su.”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C509-31D4-4332-A7C0-E7117445B1F3}" type="datetime1">
              <a:rPr lang="hr-HR" smtClean="0"/>
              <a:t>13.2.2019.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214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Kao </a:t>
            </a:r>
            <a:r>
              <a:rPr lang="hr-HR" sz="2800" dirty="0"/>
              <a:t>što se u svakodnevnom životu često susrećemo s nekim odlukama, tako je i pri stvaranju računalnog rješenja često potrebno izvršiti zadatak koji ovisi o nekoj odluci u programu. </a:t>
            </a:r>
            <a:endParaRPr lang="hr-HR" sz="2800" dirty="0" smtClean="0"/>
          </a:p>
          <a:p>
            <a:r>
              <a:rPr lang="hr-HR" sz="2800" dirty="0" smtClean="0"/>
              <a:t>Što </a:t>
            </a:r>
            <a:r>
              <a:rPr lang="hr-HR" sz="2800" dirty="0"/>
              <a:t>su to odluke u računalnom programu? Kada razmišljamo o nekoj odluci u svakodnevnom životu, obično donosimo zaključak ili odabiremo neki zadatak kao odgovor na postavljeno pitanje</a:t>
            </a:r>
            <a:r>
              <a:rPr lang="hr-HR" sz="2800" dirty="0" smtClean="0"/>
              <a:t>.</a:t>
            </a:r>
            <a:endParaRPr lang="hr-H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25C7-DFB6-437E-AE8D-3B7FC16DA79B}" type="datetime1">
              <a:rPr lang="hr-HR" smtClean="0"/>
              <a:t>13.2.2019.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750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Program Manji-Veci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C389-7134-42F4-9CBB-50C7F48105EA}" type="datetime1">
              <a:rPr lang="hr-HR" smtClean="0"/>
              <a:t>13.2.2019.</a:t>
            </a:fld>
            <a:endParaRPr lang="hr-H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59632" y="2204864"/>
            <a:ext cx="6480720" cy="43204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dirty="0"/>
              <a:t>a=</a:t>
            </a:r>
            <a:r>
              <a:rPr lang="en-US" dirty="0" err="1"/>
              <a:t>int</a:t>
            </a:r>
            <a:r>
              <a:rPr lang="en-US" dirty="0"/>
              <a:t>(input('</a:t>
            </a:r>
            <a:r>
              <a:rPr lang="en-US" dirty="0" err="1"/>
              <a:t>Upisi</a:t>
            </a:r>
            <a:r>
              <a:rPr lang="en-US" dirty="0"/>
              <a:t> </a:t>
            </a:r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a='))</a:t>
            </a:r>
          </a:p>
          <a:p>
            <a:pPr marL="114300" indent="0">
              <a:buNone/>
            </a:pPr>
            <a:r>
              <a:rPr lang="en-US" dirty="0"/>
              <a:t>b=</a:t>
            </a:r>
            <a:r>
              <a:rPr lang="en-US" dirty="0" err="1"/>
              <a:t>int</a:t>
            </a:r>
            <a:r>
              <a:rPr lang="en-US" dirty="0"/>
              <a:t>(input('</a:t>
            </a:r>
            <a:r>
              <a:rPr lang="en-US" dirty="0" err="1"/>
              <a:t>Upisi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b='))</a:t>
            </a:r>
          </a:p>
          <a:p>
            <a:pPr marL="114300" indent="0">
              <a:buNone/>
            </a:pPr>
            <a:r>
              <a:rPr lang="en-US" dirty="0"/>
              <a:t>if a&gt;b:</a:t>
            </a:r>
          </a:p>
          <a:p>
            <a:pPr marL="114300" indent="0">
              <a:buNone/>
            </a:pPr>
            <a:r>
              <a:rPr lang="en-US" dirty="0"/>
              <a:t>    print(a,' je </a:t>
            </a:r>
            <a:r>
              <a:rPr lang="en-US" dirty="0" err="1"/>
              <a:t>veci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')</a:t>
            </a:r>
          </a:p>
          <a:p>
            <a:pPr marL="114300" indent="0">
              <a:buNone/>
            </a:pPr>
            <a:r>
              <a:rPr lang="en-US" dirty="0"/>
              <a:t>    print (b,' je </a:t>
            </a:r>
            <a:r>
              <a:rPr lang="en-US" dirty="0" err="1"/>
              <a:t>manji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')</a:t>
            </a:r>
          </a:p>
          <a:p>
            <a:pPr marL="114300" indent="0">
              <a:buNone/>
            </a:pPr>
            <a:r>
              <a:rPr lang="en-US" dirty="0"/>
              <a:t>if b&gt;a:</a:t>
            </a:r>
          </a:p>
          <a:p>
            <a:pPr marL="114300" indent="0">
              <a:buNone/>
            </a:pPr>
            <a:r>
              <a:rPr lang="en-US" dirty="0"/>
              <a:t>    print (b,' je </a:t>
            </a:r>
            <a:r>
              <a:rPr lang="en-US" dirty="0" err="1"/>
              <a:t>veci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')</a:t>
            </a:r>
          </a:p>
          <a:p>
            <a:pPr marL="114300" indent="0">
              <a:buNone/>
            </a:pPr>
            <a:r>
              <a:rPr lang="en-US" dirty="0"/>
              <a:t>    print (a,' je </a:t>
            </a:r>
            <a:r>
              <a:rPr lang="en-US" dirty="0" err="1"/>
              <a:t>manji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')</a:t>
            </a:r>
          </a:p>
          <a:p>
            <a:pPr marL="114300" indent="0">
              <a:buNone/>
            </a:pPr>
            <a:r>
              <a:rPr lang="en-US" dirty="0"/>
              <a:t>if a==b:</a:t>
            </a:r>
          </a:p>
          <a:p>
            <a:pPr marL="114300" indent="0">
              <a:buNone/>
            </a:pPr>
            <a:r>
              <a:rPr lang="en-US" dirty="0"/>
              <a:t>    print('</a:t>
            </a:r>
            <a:r>
              <a:rPr lang="en-US" dirty="0" err="1"/>
              <a:t>Jednaki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')</a:t>
            </a:r>
          </a:p>
          <a:p>
            <a:pPr marL="114300" indent="0">
              <a:buNone/>
            </a:pPr>
            <a:r>
              <a:rPr lang="en-US" dirty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5887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Uvjet u uvjetu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764904"/>
          </a:xfrm>
        </p:spPr>
        <p:txBody>
          <a:bodyPr/>
          <a:lstStyle/>
          <a:p>
            <a:r>
              <a:rPr lang="hr-HR" dirty="0" smtClean="0"/>
              <a:t>Program upisuje jedan broj te ispisuje je li taj broj dvoznamenkast.</a:t>
            </a:r>
          </a:p>
          <a:p>
            <a:r>
              <a:rPr lang="hr-HR" dirty="0" smtClean="0"/>
              <a:t>Dvoznamenkasti brojevi su brojevi koji su veći od 9 i manji od 100</a:t>
            </a:r>
          </a:p>
          <a:p>
            <a:r>
              <a:rPr lang="hr-HR" dirty="0" smtClean="0"/>
              <a:t>Imamo 2 uvjeta:</a:t>
            </a:r>
          </a:p>
          <a:p>
            <a:pPr lvl="1"/>
            <a:r>
              <a:rPr lang="hr-HR" dirty="0" smtClean="0"/>
              <a:t>- veći od 9 </a:t>
            </a:r>
          </a:p>
          <a:p>
            <a:pPr lvl="1"/>
            <a:r>
              <a:rPr lang="hr-HR" dirty="0" smtClean="0"/>
              <a:t>- manji od 100 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80F9-70C2-4EAE-9194-E877E69B7F6F}" type="datetime1">
              <a:rPr lang="hr-HR" smtClean="0"/>
              <a:t>13.2.2019.</a:t>
            </a:fld>
            <a:endParaRPr lang="hr-H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51920" y="3068960"/>
            <a:ext cx="3816424" cy="1972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Je li broj veći od 9?</a:t>
            </a:r>
          </a:p>
          <a:p>
            <a:pPr lvl="1"/>
            <a:r>
              <a:rPr lang="hr-HR" dirty="0" smtClean="0"/>
              <a:t>Je li broj manji od 100?</a:t>
            </a:r>
          </a:p>
          <a:p>
            <a:pPr lvl="2"/>
            <a:r>
              <a:rPr lang="hr-HR" dirty="0" smtClean="0"/>
              <a:t>Broj je dvoznamenkast</a:t>
            </a:r>
          </a:p>
          <a:p>
            <a:pPr marL="114300" indent="0">
              <a:buFont typeface="Arial" pitchFamily="34" charset="0"/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109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Program Dvoznamenkasti broj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C389-7134-42F4-9CBB-50C7F48105EA}" type="datetime1">
              <a:rPr lang="hr-HR" smtClean="0"/>
              <a:t>13.2.2019.</a:t>
            </a:fld>
            <a:endParaRPr lang="hr-H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59632" y="2204864"/>
            <a:ext cx="6480720" cy="432048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dirty="0"/>
              <a:t>a=</a:t>
            </a:r>
            <a:r>
              <a:rPr lang="en-US" dirty="0" err="1"/>
              <a:t>int</a:t>
            </a:r>
            <a:r>
              <a:rPr lang="en-US" dirty="0"/>
              <a:t>(input('</a:t>
            </a:r>
            <a:r>
              <a:rPr lang="en-US" dirty="0" err="1"/>
              <a:t>Upisi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a='))</a:t>
            </a:r>
          </a:p>
          <a:p>
            <a:pPr marL="114300" indent="0">
              <a:buNone/>
            </a:pPr>
            <a:r>
              <a:rPr lang="en-US" dirty="0"/>
              <a:t>if a&gt;9:</a:t>
            </a:r>
          </a:p>
          <a:p>
            <a:pPr marL="114300" indent="0">
              <a:buNone/>
            </a:pPr>
            <a:r>
              <a:rPr lang="en-US" dirty="0"/>
              <a:t>    if a&lt;100:</a:t>
            </a:r>
          </a:p>
          <a:p>
            <a:pPr marL="114300" indent="0">
              <a:buNone/>
            </a:pPr>
            <a:r>
              <a:rPr lang="en-US" dirty="0"/>
              <a:t>        print (a, 'je </a:t>
            </a:r>
            <a:r>
              <a:rPr lang="en-US" dirty="0" err="1"/>
              <a:t>dvoznamenkasti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.')</a:t>
            </a:r>
          </a:p>
          <a:p>
            <a:pPr marL="114300" indent="0">
              <a:buNone/>
            </a:pPr>
            <a:r>
              <a:rPr lang="en-US" dirty="0"/>
              <a:t>if a&lt;9:</a:t>
            </a:r>
          </a:p>
          <a:p>
            <a:pPr marL="114300" indent="0">
              <a:buNone/>
            </a:pPr>
            <a:r>
              <a:rPr lang="en-US" dirty="0"/>
              <a:t>    print(a, '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dvoznamenkasti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.')</a:t>
            </a:r>
          </a:p>
          <a:p>
            <a:pPr marL="114300" indent="0">
              <a:buNone/>
            </a:pPr>
            <a:r>
              <a:rPr lang="en-US" dirty="0"/>
              <a:t>if a&gt;99:</a:t>
            </a:r>
          </a:p>
          <a:p>
            <a:pPr marL="114300" indent="0">
              <a:buNone/>
            </a:pPr>
            <a:r>
              <a:rPr lang="en-US" dirty="0"/>
              <a:t>    print(a, '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dvoznamenkasti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.')</a:t>
            </a:r>
          </a:p>
          <a:p>
            <a:pPr marL="114300" indent="0">
              <a:buNone/>
            </a:pPr>
            <a:r>
              <a:rPr lang="en-US" dirty="0"/>
              <a:t>  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1403648" y="2636912"/>
            <a:ext cx="4752528" cy="122413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077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Logički operatori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612776"/>
          </a:xfrm>
        </p:spPr>
        <p:txBody>
          <a:bodyPr/>
          <a:lstStyle/>
          <a:p>
            <a:pPr marL="114300" indent="0">
              <a:buNone/>
            </a:pPr>
            <a:r>
              <a:rPr lang="hr-HR" dirty="0" smtClean="0"/>
              <a:t>Ako </a:t>
            </a:r>
            <a:r>
              <a:rPr lang="hr-HR" dirty="0"/>
              <a:t>slažemo odluke koje uključuju više od jednog </a:t>
            </a:r>
            <a:r>
              <a:rPr lang="hr-HR" dirty="0" smtClean="0"/>
              <a:t>pitanja (uvjeta), </a:t>
            </a:r>
            <a:r>
              <a:rPr lang="hr-HR" dirty="0"/>
              <a:t>onda ih moramo nekako povezati. To rade logički operatori: i (AND), ili (OR) i ne(NOT).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80F9-70C2-4EAE-9194-E877E69B7F6F}" type="datetime1">
              <a:rPr lang="hr-HR" smtClean="0"/>
              <a:t>13.2.2019.</a:t>
            </a:fld>
            <a:endParaRPr lang="hr-HR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99592" y="3140968"/>
            <a:ext cx="6480720" cy="432048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dirty="0" smtClean="0"/>
              <a:t>if </a:t>
            </a:r>
            <a:r>
              <a:rPr lang="en-US" dirty="0"/>
              <a:t>a&gt;9:</a:t>
            </a:r>
          </a:p>
          <a:p>
            <a:pPr marL="114300" indent="0">
              <a:buNone/>
            </a:pPr>
            <a:r>
              <a:rPr lang="en-US" dirty="0"/>
              <a:t>    if a&lt;100:</a:t>
            </a:r>
          </a:p>
          <a:p>
            <a:pPr marL="114300" indent="0">
              <a:buNone/>
            </a:pPr>
            <a:r>
              <a:rPr lang="en-US" dirty="0"/>
              <a:t>        print (a, 'je </a:t>
            </a:r>
            <a:r>
              <a:rPr lang="en-US" dirty="0" err="1"/>
              <a:t>dvoznamenkasti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.')</a:t>
            </a:r>
          </a:p>
          <a:p>
            <a:pPr marL="114300" indent="0">
              <a:buNone/>
            </a:pPr>
            <a:endParaRPr lang="hr-HR" dirty="0" smtClean="0"/>
          </a:p>
          <a:p>
            <a:pPr marL="114300" indent="0">
              <a:buNone/>
            </a:pPr>
            <a:r>
              <a:rPr lang="hr-HR" dirty="0" smtClean="0"/>
              <a:t>Ova dva uvjeta možemo povezati s operatorom AND</a:t>
            </a:r>
          </a:p>
          <a:p>
            <a:pPr marL="114300" indent="0">
              <a:buNone/>
            </a:pPr>
            <a:r>
              <a:rPr lang="en-US" dirty="0"/>
              <a:t>if a&gt;9 and a&lt;100:</a:t>
            </a:r>
          </a:p>
          <a:p>
            <a:pPr marL="114300" indent="0">
              <a:buNone/>
            </a:pPr>
            <a:r>
              <a:rPr lang="en-US" dirty="0"/>
              <a:t>    print(</a:t>
            </a:r>
            <a:r>
              <a:rPr lang="en-US" dirty="0" err="1"/>
              <a:t>a,'je</a:t>
            </a:r>
            <a:r>
              <a:rPr lang="en-US" dirty="0"/>
              <a:t> </a:t>
            </a:r>
            <a:r>
              <a:rPr lang="en-US" dirty="0" err="1"/>
              <a:t>dvoznamenkasti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.')</a:t>
            </a:r>
          </a:p>
          <a:p>
            <a:pPr marL="114300" indent="0">
              <a:buNone/>
            </a:pPr>
            <a:r>
              <a:rPr lang="en-US" dirty="0"/>
              <a:t>   </a:t>
            </a:r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1043608" y="3211703"/>
            <a:ext cx="4752528" cy="122413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1035069" y="5157192"/>
            <a:ext cx="4752528" cy="122413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185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hr-HR" sz="3600" dirty="0" smtClean="0"/>
              <a:t>Zadatak. Program Punoljetan-Maloljetan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Napiši program koji pita korisnika „Koliko imaš godina”. Korisnik odgovara. Ovisno o odgovoru, program ispisuje „Punoljetna si osoba” ili „Maloljetna si osoba”.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C509-31D4-4332-A7C0-E7117445B1F3}" type="datetime1">
              <a:rPr lang="hr-HR" smtClean="0"/>
              <a:t>13.2.2019.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920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 smtClean="0"/>
              <a:t>Program Punoljetan-Maloljetan</a:t>
            </a:r>
            <a:endParaRPr lang="hr-H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C389-7134-42F4-9CBB-50C7F48105EA}" type="datetime1">
              <a:rPr lang="hr-HR" smtClean="0"/>
              <a:t>13.2.2019.</a:t>
            </a:fld>
            <a:endParaRPr lang="hr-H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59632" y="2204864"/>
            <a:ext cx="4824536" cy="35283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dirty="0"/>
              <a:t>print ('</a:t>
            </a:r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imas</a:t>
            </a:r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en-US" dirty="0"/>
              <a:t>?')</a:t>
            </a:r>
          </a:p>
          <a:p>
            <a:pPr marL="114300" indent="0">
              <a:buNone/>
            </a:pPr>
            <a:r>
              <a:rPr lang="en-US" dirty="0"/>
              <a:t>a=</a:t>
            </a:r>
            <a:r>
              <a:rPr lang="en-US" dirty="0" err="1"/>
              <a:t>int</a:t>
            </a:r>
            <a:r>
              <a:rPr lang="en-US" dirty="0"/>
              <a:t>(input())</a:t>
            </a:r>
          </a:p>
          <a:p>
            <a:pPr marL="114300" indent="0">
              <a:buNone/>
            </a:pPr>
            <a:r>
              <a:rPr lang="en-US" dirty="0"/>
              <a:t>if a&gt;=18:</a:t>
            </a:r>
          </a:p>
          <a:p>
            <a:pPr marL="114300" indent="0">
              <a:buNone/>
            </a:pPr>
            <a:r>
              <a:rPr lang="en-US" dirty="0"/>
              <a:t>    print('</a:t>
            </a:r>
            <a:r>
              <a:rPr lang="en-US" dirty="0" err="1"/>
              <a:t>Punoljetna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osoba</a:t>
            </a:r>
            <a:r>
              <a:rPr lang="en-US" dirty="0"/>
              <a:t>')</a:t>
            </a:r>
          </a:p>
          <a:p>
            <a:pPr marL="114300" indent="0">
              <a:buNone/>
            </a:pPr>
            <a:r>
              <a:rPr lang="en-US" dirty="0"/>
              <a:t>if a&lt;18:</a:t>
            </a:r>
          </a:p>
          <a:p>
            <a:pPr marL="114300" indent="0">
              <a:buNone/>
            </a:pPr>
            <a:r>
              <a:rPr lang="en-US" dirty="0"/>
              <a:t>    print('</a:t>
            </a:r>
            <a:r>
              <a:rPr lang="en-US" dirty="0" err="1"/>
              <a:t>Maloljetna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osoba</a:t>
            </a:r>
            <a:r>
              <a:rPr lang="en-US" dirty="0"/>
              <a:t>')</a:t>
            </a:r>
          </a:p>
          <a:p>
            <a:pPr marL="114300" indent="0">
              <a:buNone/>
            </a:pPr>
            <a:r>
              <a:rPr lang="en-US" dirty="0"/>
              <a:t>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71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Zadaci za ponavljanje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Program koji upisuje 2 broja (a,b)i provjerava je li njihov zbroj (a+b) veći,manji ili jednak broju 100.</a:t>
            </a:r>
          </a:p>
          <a:p>
            <a:pPr marL="0" indent="0" algn="ctr">
              <a:buNone/>
            </a:pPr>
            <a:endParaRPr lang="hr-HR" dirty="0" smtClean="0"/>
          </a:p>
          <a:p>
            <a:pPr marL="0" indent="0" algn="ctr">
              <a:buNone/>
            </a:pPr>
            <a:r>
              <a:rPr lang="hr-HR" dirty="0" smtClean="0"/>
              <a:t>Primjerice IF (a+b)&gt;100:</a:t>
            </a:r>
          </a:p>
          <a:p>
            <a:pPr marL="0" indent="0" algn="ctr">
              <a:buNone/>
            </a:pPr>
            <a:r>
              <a:rPr lang="hr-HR" dirty="0" smtClean="0"/>
              <a:t>Ili</a:t>
            </a:r>
          </a:p>
          <a:p>
            <a:pPr marL="0" indent="0" algn="ctr">
              <a:buNone/>
            </a:pPr>
            <a:r>
              <a:rPr lang="hr-HR" dirty="0" smtClean="0"/>
              <a:t>Ako smo koristili treću varijablu primjerice „Zbroj”</a:t>
            </a:r>
          </a:p>
          <a:p>
            <a:pPr marL="0" indent="0" algn="ctr">
              <a:buNone/>
            </a:pPr>
            <a:r>
              <a:rPr lang="hr-HR" dirty="0" smtClean="0"/>
              <a:t>Zbroj=a+b</a:t>
            </a:r>
          </a:p>
          <a:p>
            <a:pPr marL="0" indent="0" algn="ctr">
              <a:buNone/>
            </a:pPr>
            <a:r>
              <a:rPr lang="hr-HR" dirty="0" smtClean="0"/>
              <a:t>IF Zbroj&gt;100: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332656"/>
            <a:ext cx="1656184" cy="36004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SAMOSTALAN RAD</a:t>
            </a:r>
            <a:endParaRPr lang="hr-H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Program. Paran broj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Koji od sljedećih brojeva je paran?</a:t>
            </a:r>
          </a:p>
          <a:p>
            <a:r>
              <a:rPr lang="hr-HR" dirty="0" smtClean="0"/>
              <a:t>2</a:t>
            </a:r>
          </a:p>
          <a:p>
            <a:r>
              <a:rPr lang="hr-HR" dirty="0" smtClean="0"/>
              <a:t>5</a:t>
            </a:r>
          </a:p>
          <a:p>
            <a:r>
              <a:rPr lang="hr-HR" dirty="0" smtClean="0"/>
              <a:t>7</a:t>
            </a:r>
          </a:p>
          <a:p>
            <a:r>
              <a:rPr lang="hr-HR" dirty="0" smtClean="0"/>
              <a:t>18</a:t>
            </a:r>
          </a:p>
          <a:p>
            <a:r>
              <a:rPr lang="hr-HR" dirty="0" smtClean="0"/>
              <a:t>100</a:t>
            </a:r>
          </a:p>
          <a:p>
            <a:r>
              <a:rPr lang="hr-HR" dirty="0" smtClean="0"/>
              <a:t>201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C509-31D4-4332-A7C0-E7117445B1F3}" type="datetime1">
              <a:rPr lang="hr-HR" smtClean="0"/>
              <a:t>13.2.2019.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956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Program Paran broj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Kada je broj paran?</a:t>
            </a:r>
          </a:p>
          <a:p>
            <a:endParaRPr lang="hr-HR" dirty="0" smtClean="0"/>
          </a:p>
          <a:p>
            <a:r>
              <a:rPr lang="hr-HR" dirty="0" smtClean="0"/>
              <a:t>100/2= 50 i ostatak je nula</a:t>
            </a:r>
          </a:p>
          <a:p>
            <a:r>
              <a:rPr lang="hr-HR" dirty="0" smtClean="0"/>
              <a:t>9/2 je 4 i ostatak je jedan</a:t>
            </a:r>
          </a:p>
          <a:p>
            <a:r>
              <a:rPr lang="hr-HR" dirty="0" smtClean="0"/>
              <a:t>53/2 je 25 i ostatak je jedan</a:t>
            </a:r>
          </a:p>
          <a:p>
            <a:r>
              <a:rPr lang="hr-HR" dirty="0" smtClean="0"/>
              <a:t>24/2 je 12 i ostatak je nula</a:t>
            </a:r>
          </a:p>
          <a:p>
            <a:endParaRPr lang="hr-HR" dirty="0"/>
          </a:p>
          <a:p>
            <a:r>
              <a:rPr lang="hr-HR" dirty="0" smtClean="0"/>
              <a:t>Broj je paran kada se dijeli s brojem 2 i ostatak je 0.</a:t>
            </a:r>
          </a:p>
          <a:p>
            <a:r>
              <a:rPr lang="hr-HR" dirty="0" smtClean="0"/>
              <a:t>Broj je neparan kada se dijeli s brojem 2 i ostatak je 1.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9EDD-3138-4524-AEA0-668B36AA1949}" type="datetime1">
              <a:rPr lang="hr-HR" smtClean="0"/>
              <a:t>13.2.2019.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245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Matematički operatori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6462-2611-40C0-8E93-2ABE454FA792}" type="datetime1">
              <a:rPr lang="hr-HR" smtClean="0"/>
              <a:t>13.2.2019.</a:t>
            </a:fld>
            <a:endParaRPr lang="hr-HR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449817"/>
              </p:ext>
            </p:extLst>
          </p:nvPr>
        </p:nvGraphicFramePr>
        <p:xfrm>
          <a:off x="1043608" y="2348880"/>
          <a:ext cx="6096000" cy="2225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aseline="0" dirty="0" smtClean="0"/>
                        <a:t>Matematički operator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Djelovanje</a:t>
                      </a:r>
                      <a:endParaRPr lang="hr-H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+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Zbrajanje</a:t>
                      </a:r>
                      <a:endParaRPr lang="hr-H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-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Oduzimanje</a:t>
                      </a:r>
                      <a:endParaRPr lang="hr-H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*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Množenje</a:t>
                      </a:r>
                      <a:endParaRPr lang="hr-H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Dijeljenje</a:t>
                      </a:r>
                      <a:endParaRPr lang="hr-H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Ostatak pri dijeljenju</a:t>
                      </a:r>
                      <a:endParaRPr lang="hr-H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2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Uvjet: Pada li vani kiša?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600200"/>
            <a:ext cx="3865240" cy="4800600"/>
          </a:xfrm>
        </p:spPr>
        <p:txBody>
          <a:bodyPr/>
          <a:lstStyle/>
          <a:p>
            <a:r>
              <a:rPr lang="hr-HR" dirty="0" smtClean="0"/>
              <a:t>Ako pada kiša</a:t>
            </a:r>
          </a:p>
          <a:p>
            <a:pPr lvl="1"/>
            <a:r>
              <a:rPr lang="hr-HR" dirty="0" smtClean="0"/>
              <a:t>Ponjeti ću kišobran</a:t>
            </a:r>
          </a:p>
          <a:p>
            <a:r>
              <a:rPr lang="hr-HR" dirty="0" smtClean="0"/>
              <a:t>Ako ne pada kiša</a:t>
            </a:r>
          </a:p>
          <a:p>
            <a:pPr lvl="1"/>
            <a:r>
              <a:rPr lang="hr-HR" dirty="0" smtClean="0"/>
              <a:t>Neću ponjeti kišobran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0F41-B305-4890-B8F7-103903D63F32}" type="datetime1">
              <a:rPr lang="hr-HR" smtClean="0"/>
              <a:t>13.2.2019.</a:t>
            </a:fld>
            <a:endParaRPr lang="hr-HR"/>
          </a:p>
        </p:txBody>
      </p:sp>
      <p:pic>
        <p:nvPicPr>
          <p:cNvPr id="1026" name="Picture 2" descr="Its the rainy season and â¦guess whatâ¦its raining! | Wrigh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48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hr-HR" sz="3600" dirty="0" smtClean="0"/>
              <a:t>Zadatak. Program Paran broj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Napiši program koji pita korisnika „Upisi jedan broj”. Na osnovi upisanog broja, program ispisuje „Broj je paran” ili „Broj je neparan”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C509-31D4-4332-A7C0-E7117445B1F3}" type="datetime1">
              <a:rPr lang="hr-HR" smtClean="0"/>
              <a:t>13.2.2019.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988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Zadaci za ponavljanje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Program koji upisuje jedan broj (a) te ispisuje je li taj broj djeljiv brojevima 5 ili 7 (koristi naredbu OR pri spajanju uvjeta)</a:t>
            </a:r>
          </a:p>
          <a:p>
            <a:pPr marL="0" indent="0" algn="ctr">
              <a:buNone/>
            </a:pPr>
            <a:endParaRPr lang="hr-HR" dirty="0" smtClean="0"/>
          </a:p>
        </p:txBody>
      </p:sp>
      <p:sp>
        <p:nvSpPr>
          <p:cNvPr id="4" name="Rectangle 3"/>
          <p:cNvSpPr/>
          <p:nvPr/>
        </p:nvSpPr>
        <p:spPr>
          <a:xfrm>
            <a:off x="251520" y="332656"/>
            <a:ext cx="1656184" cy="36004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SAMOSTALAN RAD</a:t>
            </a:r>
            <a:endParaRPr lang="hr-H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1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Složeno grananje: naredba  if…else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Promotrimo prvo sljedeći zadatak:</a:t>
            </a:r>
          </a:p>
          <a:p>
            <a:pPr lvl="1"/>
            <a:r>
              <a:rPr lang="hr-HR" dirty="0" smtClean="0"/>
              <a:t>Program pita korisnika koliko je 5*5? Na osnovi upisanog odgovora program odgovara „Točno” ili „Netočno”.</a:t>
            </a:r>
          </a:p>
          <a:p>
            <a:pPr lvl="1"/>
            <a:endParaRPr lang="hr-HR" dirty="0" smtClean="0"/>
          </a:p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5C8F-D38D-4D5F-A7CE-65C3E0F9990A}" type="datetime1">
              <a:rPr lang="hr-HR" smtClean="0"/>
              <a:t>13.2.2019.</a:t>
            </a:fld>
            <a:endParaRPr lang="hr-H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83968" y="2775524"/>
            <a:ext cx="2916324" cy="26839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dirty="0"/>
              <a:t>print ('</a:t>
            </a:r>
            <a:r>
              <a:rPr lang="en-US" dirty="0" err="1"/>
              <a:t>Koliko</a:t>
            </a:r>
            <a:r>
              <a:rPr lang="en-US" dirty="0"/>
              <a:t> je 5*5?')</a:t>
            </a:r>
          </a:p>
          <a:p>
            <a:pPr marL="114300" indent="0">
              <a:buNone/>
            </a:pPr>
            <a:r>
              <a:rPr lang="en-US" dirty="0"/>
              <a:t>a=</a:t>
            </a:r>
            <a:r>
              <a:rPr lang="en-US" dirty="0" err="1"/>
              <a:t>int</a:t>
            </a:r>
            <a:r>
              <a:rPr lang="en-US" dirty="0"/>
              <a:t>(input())</a:t>
            </a:r>
          </a:p>
          <a:p>
            <a:pPr marL="114300" indent="0">
              <a:buNone/>
            </a:pPr>
            <a:r>
              <a:rPr lang="en-US" dirty="0"/>
              <a:t>if a==25:</a:t>
            </a:r>
          </a:p>
          <a:p>
            <a:pPr marL="114300" indent="0">
              <a:buNone/>
            </a:pPr>
            <a:r>
              <a:rPr lang="en-US" dirty="0"/>
              <a:t>    print ('</a:t>
            </a:r>
            <a:r>
              <a:rPr lang="en-US" dirty="0" err="1"/>
              <a:t>Točno</a:t>
            </a:r>
            <a:r>
              <a:rPr lang="en-US" dirty="0"/>
              <a:t>.')</a:t>
            </a:r>
          </a:p>
          <a:p>
            <a:pPr marL="114300" indent="0">
              <a:buNone/>
            </a:pPr>
            <a:r>
              <a:rPr lang="en-US" dirty="0"/>
              <a:t>if a!=25:</a:t>
            </a:r>
          </a:p>
          <a:p>
            <a:pPr marL="114300" indent="0">
              <a:buNone/>
            </a:pPr>
            <a:r>
              <a:rPr lang="en-US" dirty="0"/>
              <a:t>    print ('</a:t>
            </a:r>
            <a:r>
              <a:rPr lang="en-US" dirty="0" err="1"/>
              <a:t>Netočno</a:t>
            </a:r>
            <a:r>
              <a:rPr lang="en-US" dirty="0"/>
              <a:t>.')</a:t>
            </a:r>
            <a:endParaRPr lang="hr-H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15616" y="2780928"/>
            <a:ext cx="2916324" cy="34563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dirty="0"/>
              <a:t>print ('</a:t>
            </a:r>
            <a:r>
              <a:rPr lang="en-US" dirty="0" err="1"/>
              <a:t>Koliko</a:t>
            </a:r>
            <a:r>
              <a:rPr lang="en-US" dirty="0"/>
              <a:t> je 5*5?')</a:t>
            </a:r>
          </a:p>
          <a:p>
            <a:pPr marL="114300" indent="0">
              <a:buNone/>
            </a:pPr>
            <a:r>
              <a:rPr lang="en-US" dirty="0"/>
              <a:t>a=</a:t>
            </a:r>
            <a:r>
              <a:rPr lang="en-US" dirty="0" err="1"/>
              <a:t>int</a:t>
            </a:r>
            <a:r>
              <a:rPr lang="en-US" dirty="0"/>
              <a:t>(input())</a:t>
            </a:r>
          </a:p>
          <a:p>
            <a:pPr marL="114300" indent="0">
              <a:buNone/>
            </a:pPr>
            <a:r>
              <a:rPr lang="en-US" dirty="0"/>
              <a:t>if a==25:</a:t>
            </a:r>
          </a:p>
          <a:p>
            <a:pPr marL="114300" indent="0">
              <a:buNone/>
            </a:pPr>
            <a:r>
              <a:rPr lang="en-US" dirty="0"/>
              <a:t>    print ('</a:t>
            </a:r>
            <a:r>
              <a:rPr lang="en-US" dirty="0" err="1"/>
              <a:t>Točno</a:t>
            </a:r>
            <a:r>
              <a:rPr lang="en-US" dirty="0"/>
              <a:t>.')</a:t>
            </a:r>
          </a:p>
          <a:p>
            <a:pPr marL="114300" indent="0">
              <a:buNone/>
            </a:pPr>
            <a:r>
              <a:rPr lang="en-US" dirty="0"/>
              <a:t>if </a:t>
            </a:r>
            <a:r>
              <a:rPr lang="en-US" dirty="0" smtClean="0"/>
              <a:t>a</a:t>
            </a:r>
            <a:r>
              <a:rPr lang="hr-HR" dirty="0" smtClean="0"/>
              <a:t>&lt;</a:t>
            </a:r>
            <a:r>
              <a:rPr lang="en-US" dirty="0" smtClean="0"/>
              <a:t>25</a:t>
            </a:r>
            <a:r>
              <a:rPr lang="en-US" dirty="0"/>
              <a:t>:</a:t>
            </a:r>
          </a:p>
          <a:p>
            <a:pPr marL="114300" indent="0">
              <a:buNone/>
            </a:pPr>
            <a:r>
              <a:rPr lang="en-US" dirty="0"/>
              <a:t>    print ('</a:t>
            </a:r>
            <a:r>
              <a:rPr lang="en-US" dirty="0" err="1"/>
              <a:t>Netočno</a:t>
            </a:r>
            <a:r>
              <a:rPr lang="en-US" dirty="0" smtClean="0"/>
              <a:t>.')</a:t>
            </a:r>
            <a:endParaRPr lang="hr-HR" dirty="0" smtClean="0"/>
          </a:p>
          <a:p>
            <a:pPr marL="114300" indent="0">
              <a:buNone/>
            </a:pPr>
            <a:r>
              <a:rPr lang="hr-HR" dirty="0" smtClean="0"/>
              <a:t>if a&gt;25:</a:t>
            </a:r>
          </a:p>
          <a:p>
            <a:pPr marL="114300" indent="0">
              <a:buNone/>
            </a:pPr>
            <a:r>
              <a:rPr lang="hr-HR" dirty="0"/>
              <a:t> </a:t>
            </a:r>
            <a:r>
              <a:rPr lang="hr-HR" dirty="0" smtClean="0"/>
              <a:t>   print (‘Netočno.’)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3464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Složeno grananje: naredba  if…else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</a:t>
            </a:r>
            <a:r>
              <a:rPr lang="hr-HR" dirty="0"/>
              <a:t>dosadašnjim smo primjerima jednostavnoga grananja promatrali što treba napraviti u slučajevima kada je logički uvjet ispunjen. No, u računalnim programima vrlo često odluke primjenjujemo tako da za svaku vrijednost logičkog uvjeta (odluke), Istina ili Laž (engl. True ili False ) treba izvršiti neku naredbu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1ABEF-5DA9-4268-B1B8-AB61E50C136B}" type="datetime1">
              <a:rPr lang="hr-HR" smtClean="0"/>
              <a:t>13.2.2019.</a:t>
            </a:fld>
            <a:endParaRPr lang="hr-H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04212" y="3573016"/>
            <a:ext cx="2916324" cy="2952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dirty="0"/>
              <a:t>print ('</a:t>
            </a:r>
            <a:r>
              <a:rPr lang="en-US" dirty="0" err="1"/>
              <a:t>Koliko</a:t>
            </a:r>
            <a:r>
              <a:rPr lang="en-US" dirty="0"/>
              <a:t> je 5*5?')</a:t>
            </a:r>
          </a:p>
          <a:p>
            <a:pPr marL="114300" indent="0">
              <a:buNone/>
            </a:pPr>
            <a:r>
              <a:rPr lang="en-US" dirty="0"/>
              <a:t>a=</a:t>
            </a:r>
            <a:r>
              <a:rPr lang="en-US" dirty="0" err="1"/>
              <a:t>int</a:t>
            </a:r>
            <a:r>
              <a:rPr lang="en-US" dirty="0"/>
              <a:t>(input())</a:t>
            </a:r>
          </a:p>
          <a:p>
            <a:pPr marL="114300" indent="0">
              <a:buNone/>
            </a:pPr>
            <a:r>
              <a:rPr lang="en-US" dirty="0"/>
              <a:t>if a==25:</a:t>
            </a:r>
          </a:p>
          <a:p>
            <a:pPr marL="114300" indent="0">
              <a:buNone/>
            </a:pPr>
            <a:r>
              <a:rPr lang="en-US" dirty="0"/>
              <a:t>    print ('</a:t>
            </a:r>
            <a:r>
              <a:rPr lang="en-US" dirty="0" err="1"/>
              <a:t>Točno</a:t>
            </a:r>
            <a:r>
              <a:rPr lang="en-US" dirty="0"/>
              <a:t>.')</a:t>
            </a:r>
          </a:p>
          <a:p>
            <a:pPr marL="114300" indent="0">
              <a:buNone/>
            </a:pPr>
            <a:r>
              <a:rPr lang="en-US" dirty="0"/>
              <a:t>if </a:t>
            </a:r>
            <a:r>
              <a:rPr lang="en-US" dirty="0" smtClean="0"/>
              <a:t>a</a:t>
            </a:r>
            <a:r>
              <a:rPr lang="hr-HR" dirty="0" smtClean="0"/>
              <a:t>&lt;</a:t>
            </a:r>
            <a:r>
              <a:rPr lang="en-US" dirty="0" smtClean="0"/>
              <a:t>25</a:t>
            </a:r>
            <a:r>
              <a:rPr lang="en-US" dirty="0"/>
              <a:t>:</a:t>
            </a:r>
          </a:p>
          <a:p>
            <a:pPr marL="114300" indent="0">
              <a:buNone/>
            </a:pPr>
            <a:r>
              <a:rPr lang="en-US" dirty="0"/>
              <a:t>    print ('</a:t>
            </a:r>
            <a:r>
              <a:rPr lang="en-US" dirty="0" err="1"/>
              <a:t>Netočno</a:t>
            </a:r>
            <a:r>
              <a:rPr lang="en-US" dirty="0" smtClean="0"/>
              <a:t>.')</a:t>
            </a:r>
            <a:endParaRPr lang="hr-HR" dirty="0" smtClean="0"/>
          </a:p>
          <a:p>
            <a:pPr marL="114300" indent="0">
              <a:buNone/>
            </a:pPr>
            <a:r>
              <a:rPr lang="hr-HR" dirty="0" smtClean="0"/>
              <a:t>if a&gt;25:</a:t>
            </a:r>
          </a:p>
          <a:p>
            <a:pPr marL="114300" indent="0">
              <a:buNone/>
            </a:pPr>
            <a:r>
              <a:rPr lang="hr-HR" dirty="0"/>
              <a:t> </a:t>
            </a:r>
            <a:r>
              <a:rPr lang="hr-HR" dirty="0" smtClean="0"/>
              <a:t>   print (‘Netočno.’)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3347864" y="4293096"/>
            <a:ext cx="201622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3347864" y="4941168"/>
            <a:ext cx="216024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3347864" y="5600759"/>
            <a:ext cx="216024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327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Složeno grananje: naredba  if…else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1ABEF-5DA9-4268-B1B8-AB61E50C136B}" type="datetime1">
              <a:rPr lang="hr-HR" smtClean="0"/>
              <a:t>13.2.2019.</a:t>
            </a:fld>
            <a:endParaRPr lang="hr-HR"/>
          </a:p>
        </p:txBody>
      </p:sp>
      <p:sp>
        <p:nvSpPr>
          <p:cNvPr id="9" name="Diamond 8"/>
          <p:cNvSpPr/>
          <p:nvPr/>
        </p:nvSpPr>
        <p:spPr>
          <a:xfrm>
            <a:off x="1547664" y="1700808"/>
            <a:ext cx="1872208" cy="158417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/>
              <a:t>If a==25:</a:t>
            </a:r>
            <a:endParaRPr lang="hr-HR" sz="1600" dirty="0"/>
          </a:p>
        </p:txBody>
      </p:sp>
      <p:sp>
        <p:nvSpPr>
          <p:cNvPr id="10" name="Rectangle 9"/>
          <p:cNvSpPr/>
          <p:nvPr/>
        </p:nvSpPr>
        <p:spPr>
          <a:xfrm>
            <a:off x="1511660" y="4005064"/>
            <a:ext cx="19442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Točno</a:t>
            </a:r>
            <a:endParaRPr lang="hr-HR" dirty="0"/>
          </a:p>
        </p:txBody>
      </p:sp>
      <p:sp>
        <p:nvSpPr>
          <p:cNvPr id="11" name="Rectangle 10"/>
          <p:cNvSpPr/>
          <p:nvPr/>
        </p:nvSpPr>
        <p:spPr>
          <a:xfrm>
            <a:off x="4352461" y="3221558"/>
            <a:ext cx="19442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Netočno</a:t>
            </a:r>
            <a:endParaRPr lang="hr-HR" dirty="0"/>
          </a:p>
        </p:txBody>
      </p:sp>
      <p:cxnSp>
        <p:nvCxnSpPr>
          <p:cNvPr id="13" name="Straight Connector 12"/>
          <p:cNvCxnSpPr>
            <a:endCxn id="10" idx="0"/>
          </p:cNvCxnSpPr>
          <p:nvPr/>
        </p:nvCxnSpPr>
        <p:spPr>
          <a:xfrm>
            <a:off x="2483768" y="3284984"/>
            <a:ext cx="0" cy="7200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3"/>
          </p:cNvCxnSpPr>
          <p:nvPr/>
        </p:nvCxnSpPr>
        <p:spPr>
          <a:xfrm>
            <a:off x="3419872" y="2492896"/>
            <a:ext cx="1904697" cy="43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24569" y="2497209"/>
            <a:ext cx="0" cy="7200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55776" y="339018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DA</a:t>
            </a:r>
            <a:endParaRPr lang="hr-HR" dirty="0"/>
          </a:p>
        </p:txBody>
      </p:sp>
      <p:sp>
        <p:nvSpPr>
          <p:cNvPr id="21" name="TextBox 20"/>
          <p:cNvSpPr txBox="1"/>
          <p:nvPr/>
        </p:nvSpPr>
        <p:spPr>
          <a:xfrm>
            <a:off x="4211960" y="200223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NE</a:t>
            </a:r>
            <a:endParaRPr lang="hr-HR" dirty="0"/>
          </a:p>
        </p:txBody>
      </p:sp>
      <p:sp>
        <p:nvSpPr>
          <p:cNvPr id="23" name="TextBox 22"/>
          <p:cNvSpPr txBox="1"/>
          <p:nvPr/>
        </p:nvSpPr>
        <p:spPr>
          <a:xfrm>
            <a:off x="22970" y="3390181"/>
            <a:ext cx="237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Ako je uvjet istinit a=25</a:t>
            </a:r>
            <a:endParaRPr lang="hr-HR" dirty="0"/>
          </a:p>
        </p:txBody>
      </p:sp>
      <p:sp>
        <p:nvSpPr>
          <p:cNvPr id="24" name="TextBox 23"/>
          <p:cNvSpPr txBox="1"/>
          <p:nvPr/>
        </p:nvSpPr>
        <p:spPr>
          <a:xfrm>
            <a:off x="4860032" y="2002231"/>
            <a:ext cx="203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Ako uvjet nije istinit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001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Složeno grananje: naredba  if…else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1ABEF-5DA9-4268-B1B8-AB61E50C136B}" type="datetime1">
              <a:rPr lang="hr-HR" smtClean="0"/>
              <a:t>13.2.2019.</a:t>
            </a:fld>
            <a:endParaRPr lang="hr-H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99592" y="1772816"/>
            <a:ext cx="2916324" cy="2952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dirty="0"/>
              <a:t>print ('</a:t>
            </a:r>
            <a:r>
              <a:rPr lang="en-US" dirty="0" err="1"/>
              <a:t>Koliko</a:t>
            </a:r>
            <a:r>
              <a:rPr lang="en-US" dirty="0"/>
              <a:t> je 5*5?')</a:t>
            </a:r>
          </a:p>
          <a:p>
            <a:pPr marL="114300" indent="0">
              <a:buNone/>
            </a:pPr>
            <a:r>
              <a:rPr lang="en-US" dirty="0"/>
              <a:t>a=</a:t>
            </a:r>
            <a:r>
              <a:rPr lang="en-US" dirty="0" err="1"/>
              <a:t>int</a:t>
            </a:r>
            <a:r>
              <a:rPr lang="en-US" dirty="0"/>
              <a:t>(input())</a:t>
            </a:r>
          </a:p>
          <a:p>
            <a:pPr marL="114300" indent="0">
              <a:buNone/>
            </a:pPr>
            <a:r>
              <a:rPr lang="en-US" dirty="0"/>
              <a:t>if a==25:</a:t>
            </a:r>
          </a:p>
          <a:p>
            <a:pPr marL="114300" indent="0">
              <a:buNone/>
            </a:pPr>
            <a:r>
              <a:rPr lang="en-US" dirty="0"/>
              <a:t>    print ('</a:t>
            </a:r>
            <a:r>
              <a:rPr lang="en-US" dirty="0" err="1"/>
              <a:t>Točno</a:t>
            </a:r>
            <a:r>
              <a:rPr lang="en-US" dirty="0"/>
              <a:t>.')</a:t>
            </a:r>
          </a:p>
          <a:p>
            <a:pPr marL="114300" indent="0">
              <a:buNone/>
            </a:pPr>
            <a:r>
              <a:rPr lang="en-US" dirty="0"/>
              <a:t>if </a:t>
            </a:r>
            <a:r>
              <a:rPr lang="en-US" dirty="0" smtClean="0"/>
              <a:t>a</a:t>
            </a:r>
            <a:r>
              <a:rPr lang="hr-HR" dirty="0" smtClean="0"/>
              <a:t>&lt;</a:t>
            </a:r>
            <a:r>
              <a:rPr lang="en-US" dirty="0" smtClean="0"/>
              <a:t>25</a:t>
            </a:r>
            <a:r>
              <a:rPr lang="en-US" dirty="0"/>
              <a:t>:</a:t>
            </a:r>
          </a:p>
          <a:p>
            <a:pPr marL="114300" indent="0">
              <a:buNone/>
            </a:pPr>
            <a:r>
              <a:rPr lang="en-US" dirty="0"/>
              <a:t>    print ('</a:t>
            </a:r>
            <a:r>
              <a:rPr lang="en-US" dirty="0" err="1"/>
              <a:t>Netočno</a:t>
            </a:r>
            <a:r>
              <a:rPr lang="en-US" dirty="0" smtClean="0"/>
              <a:t>.')</a:t>
            </a:r>
            <a:endParaRPr lang="hr-HR" dirty="0" smtClean="0"/>
          </a:p>
          <a:p>
            <a:pPr marL="114300" indent="0">
              <a:buNone/>
            </a:pPr>
            <a:r>
              <a:rPr lang="hr-HR" dirty="0" smtClean="0"/>
              <a:t>if a&gt;25:</a:t>
            </a:r>
          </a:p>
          <a:p>
            <a:pPr marL="114300" indent="0">
              <a:buNone/>
            </a:pPr>
            <a:r>
              <a:rPr lang="hr-HR" dirty="0"/>
              <a:t> </a:t>
            </a:r>
            <a:r>
              <a:rPr lang="hr-HR" dirty="0" smtClean="0"/>
              <a:t>   print (‘Netočno.’)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971600" y="3140968"/>
            <a:ext cx="216024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971600" y="3789040"/>
            <a:ext cx="216024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83968" y="1772816"/>
            <a:ext cx="2916324" cy="2952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dirty="0"/>
              <a:t>print ('</a:t>
            </a:r>
            <a:r>
              <a:rPr lang="en-US" dirty="0" err="1"/>
              <a:t>Koliko</a:t>
            </a:r>
            <a:r>
              <a:rPr lang="en-US" dirty="0"/>
              <a:t> je 5*5?')</a:t>
            </a:r>
          </a:p>
          <a:p>
            <a:pPr marL="114300" indent="0">
              <a:buNone/>
            </a:pPr>
            <a:r>
              <a:rPr lang="en-US" dirty="0"/>
              <a:t>a=</a:t>
            </a:r>
            <a:r>
              <a:rPr lang="en-US" dirty="0" err="1"/>
              <a:t>int</a:t>
            </a:r>
            <a:r>
              <a:rPr lang="en-US" dirty="0"/>
              <a:t>(input())</a:t>
            </a:r>
          </a:p>
          <a:p>
            <a:pPr marL="114300" indent="0">
              <a:buNone/>
            </a:pPr>
            <a:r>
              <a:rPr lang="en-US" dirty="0"/>
              <a:t>if a==25:</a:t>
            </a:r>
          </a:p>
          <a:p>
            <a:pPr marL="114300" indent="0">
              <a:buNone/>
            </a:pPr>
            <a:r>
              <a:rPr lang="en-US" dirty="0"/>
              <a:t>    print ('</a:t>
            </a:r>
            <a:r>
              <a:rPr lang="en-US" dirty="0" err="1"/>
              <a:t>Točno</a:t>
            </a:r>
            <a:r>
              <a:rPr lang="en-US" dirty="0"/>
              <a:t>.')</a:t>
            </a:r>
          </a:p>
          <a:p>
            <a:pPr marL="114300" indent="0">
              <a:buNone/>
            </a:pPr>
            <a:r>
              <a:rPr lang="en-US" dirty="0"/>
              <a:t>else:</a:t>
            </a:r>
          </a:p>
          <a:p>
            <a:pPr marL="114300" indent="0">
              <a:buNone/>
            </a:pPr>
            <a:r>
              <a:rPr lang="en-US" dirty="0"/>
              <a:t>    print ('</a:t>
            </a:r>
            <a:r>
              <a:rPr lang="en-US" dirty="0" err="1"/>
              <a:t>Netočno</a:t>
            </a:r>
            <a:r>
              <a:rPr lang="en-US" dirty="0"/>
              <a:t>.')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5301208"/>
            <a:ext cx="728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Ako je broj jednak 25 (if a==25:), ispiši „Točno”, inače (else:) ispiši „Netočno”</a:t>
            </a:r>
            <a:endParaRPr lang="hr-HR" dirty="0"/>
          </a:p>
        </p:txBody>
      </p:sp>
      <p:sp>
        <p:nvSpPr>
          <p:cNvPr id="11" name="Rectangle 10"/>
          <p:cNvSpPr/>
          <p:nvPr/>
        </p:nvSpPr>
        <p:spPr>
          <a:xfrm>
            <a:off x="4427984" y="2660626"/>
            <a:ext cx="2448272" cy="16324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446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Složeno grananje: naredba  if…else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1ABEF-5DA9-4268-B1B8-AB61E50C136B}" type="datetime1">
              <a:rPr lang="hr-HR" smtClean="0"/>
              <a:t>13.2.2019.</a:t>
            </a:fld>
            <a:endParaRPr lang="hr-HR"/>
          </a:p>
        </p:txBody>
      </p:sp>
      <p:sp>
        <p:nvSpPr>
          <p:cNvPr id="9" name="Diamond 8"/>
          <p:cNvSpPr/>
          <p:nvPr/>
        </p:nvSpPr>
        <p:spPr>
          <a:xfrm>
            <a:off x="1547664" y="1700808"/>
            <a:ext cx="1872208" cy="158417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/>
              <a:t>If a==25:</a:t>
            </a:r>
            <a:endParaRPr lang="hr-HR" sz="1600" dirty="0"/>
          </a:p>
        </p:txBody>
      </p:sp>
      <p:sp>
        <p:nvSpPr>
          <p:cNvPr id="10" name="Rectangle 9"/>
          <p:cNvSpPr/>
          <p:nvPr/>
        </p:nvSpPr>
        <p:spPr>
          <a:xfrm>
            <a:off x="1511660" y="4005064"/>
            <a:ext cx="19442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Točno</a:t>
            </a:r>
            <a:endParaRPr lang="hr-HR" dirty="0"/>
          </a:p>
        </p:txBody>
      </p:sp>
      <p:sp>
        <p:nvSpPr>
          <p:cNvPr id="11" name="Rectangle 10"/>
          <p:cNvSpPr/>
          <p:nvPr/>
        </p:nvSpPr>
        <p:spPr>
          <a:xfrm>
            <a:off x="4352461" y="3221558"/>
            <a:ext cx="19442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Netočno</a:t>
            </a:r>
            <a:endParaRPr lang="hr-HR" dirty="0"/>
          </a:p>
        </p:txBody>
      </p:sp>
      <p:cxnSp>
        <p:nvCxnSpPr>
          <p:cNvPr id="13" name="Straight Connector 12"/>
          <p:cNvCxnSpPr>
            <a:endCxn id="10" idx="0"/>
          </p:cNvCxnSpPr>
          <p:nvPr/>
        </p:nvCxnSpPr>
        <p:spPr>
          <a:xfrm>
            <a:off x="2483768" y="3284984"/>
            <a:ext cx="0" cy="7200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3"/>
          </p:cNvCxnSpPr>
          <p:nvPr/>
        </p:nvCxnSpPr>
        <p:spPr>
          <a:xfrm>
            <a:off x="3419872" y="2492896"/>
            <a:ext cx="1904697" cy="43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24569" y="2497209"/>
            <a:ext cx="0" cy="7200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55776" y="339018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DA</a:t>
            </a:r>
            <a:endParaRPr lang="hr-HR" dirty="0"/>
          </a:p>
        </p:txBody>
      </p:sp>
      <p:sp>
        <p:nvSpPr>
          <p:cNvPr id="21" name="TextBox 20"/>
          <p:cNvSpPr txBox="1"/>
          <p:nvPr/>
        </p:nvSpPr>
        <p:spPr>
          <a:xfrm>
            <a:off x="4211960" y="200223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NE</a:t>
            </a:r>
            <a:endParaRPr lang="hr-HR" dirty="0"/>
          </a:p>
        </p:txBody>
      </p:sp>
      <p:sp>
        <p:nvSpPr>
          <p:cNvPr id="23" name="TextBox 22"/>
          <p:cNvSpPr txBox="1"/>
          <p:nvPr/>
        </p:nvSpPr>
        <p:spPr>
          <a:xfrm>
            <a:off x="22970" y="3390181"/>
            <a:ext cx="237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Ako je uvjet istinit a=25</a:t>
            </a:r>
            <a:endParaRPr lang="hr-HR" dirty="0"/>
          </a:p>
        </p:txBody>
      </p:sp>
      <p:sp>
        <p:nvSpPr>
          <p:cNvPr id="24" name="TextBox 23"/>
          <p:cNvSpPr txBox="1"/>
          <p:nvPr/>
        </p:nvSpPr>
        <p:spPr>
          <a:xfrm>
            <a:off x="4860032" y="2002231"/>
            <a:ext cx="203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Ako uvjet nije istinit</a:t>
            </a:r>
            <a:endParaRPr lang="hr-HR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418174" y="4365104"/>
            <a:ext cx="2916324" cy="20864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dirty="0"/>
              <a:t>print ('</a:t>
            </a:r>
            <a:r>
              <a:rPr lang="en-US" dirty="0" err="1"/>
              <a:t>Koliko</a:t>
            </a:r>
            <a:r>
              <a:rPr lang="en-US" dirty="0"/>
              <a:t> je 5*5?')</a:t>
            </a:r>
          </a:p>
          <a:p>
            <a:pPr marL="114300" indent="0">
              <a:buNone/>
            </a:pPr>
            <a:r>
              <a:rPr lang="en-US" dirty="0"/>
              <a:t>a=</a:t>
            </a:r>
            <a:r>
              <a:rPr lang="en-US" dirty="0" err="1"/>
              <a:t>int</a:t>
            </a:r>
            <a:r>
              <a:rPr lang="en-US" dirty="0"/>
              <a:t>(input())</a:t>
            </a:r>
          </a:p>
          <a:p>
            <a:pPr marL="114300" indent="0">
              <a:buNone/>
            </a:pPr>
            <a:r>
              <a:rPr lang="en-US" dirty="0"/>
              <a:t>if a==25:</a:t>
            </a:r>
          </a:p>
          <a:p>
            <a:pPr marL="114300" indent="0">
              <a:buNone/>
            </a:pPr>
            <a:r>
              <a:rPr lang="en-US" dirty="0"/>
              <a:t>    print ('</a:t>
            </a:r>
            <a:r>
              <a:rPr lang="en-US" dirty="0" err="1"/>
              <a:t>Točno</a:t>
            </a:r>
            <a:r>
              <a:rPr lang="en-US" dirty="0"/>
              <a:t>.')</a:t>
            </a:r>
          </a:p>
          <a:p>
            <a:pPr marL="114300" indent="0">
              <a:buNone/>
            </a:pPr>
            <a:r>
              <a:rPr lang="en-US" dirty="0"/>
              <a:t>else:</a:t>
            </a:r>
          </a:p>
          <a:p>
            <a:pPr marL="114300" indent="0">
              <a:buNone/>
            </a:pPr>
            <a:r>
              <a:rPr lang="en-US" dirty="0"/>
              <a:t>    print ('</a:t>
            </a:r>
            <a:r>
              <a:rPr lang="en-US" dirty="0" err="1"/>
              <a:t>Netočno</a:t>
            </a:r>
            <a:r>
              <a:rPr lang="en-US" dirty="0"/>
              <a:t>.')</a:t>
            </a:r>
            <a:endParaRPr lang="hr-HR" dirty="0"/>
          </a:p>
        </p:txBody>
      </p:sp>
      <p:sp>
        <p:nvSpPr>
          <p:cNvPr id="16" name="Rectangle 15"/>
          <p:cNvSpPr/>
          <p:nvPr/>
        </p:nvSpPr>
        <p:spPr>
          <a:xfrm>
            <a:off x="4491642" y="5085184"/>
            <a:ext cx="2448272" cy="1366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437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Složeno grananje: naredba  if…else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Takav </a:t>
            </a:r>
            <a:r>
              <a:rPr lang="hr-HR" dirty="0"/>
              <a:t>oblik grananja u programskom jeziku Pyhonu realizira se s pomoću naredbe if….else... (ako…inače...). </a:t>
            </a:r>
            <a:endParaRPr lang="hr-HR" dirty="0" smtClean="0"/>
          </a:p>
          <a:p>
            <a:r>
              <a:rPr lang="hr-HR" dirty="0" smtClean="0"/>
              <a:t>Naredba </a:t>
            </a:r>
            <a:r>
              <a:rPr lang="hr-HR" dirty="0"/>
              <a:t>if…else… primjenjuje se na sljedeći način</a:t>
            </a:r>
            <a:r>
              <a:rPr lang="hr-HR" dirty="0" smtClean="0"/>
              <a:t>:</a:t>
            </a:r>
          </a:p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A65B-231A-48F3-A5A1-67F02FAADF40}" type="datetime1">
              <a:rPr lang="hr-HR" smtClean="0"/>
              <a:t>13.2.2019.</a:t>
            </a:fld>
            <a:endParaRPr lang="hr-HR"/>
          </a:p>
        </p:txBody>
      </p:sp>
      <p:sp>
        <p:nvSpPr>
          <p:cNvPr id="5" name="Rounded Rectangle 4"/>
          <p:cNvSpPr/>
          <p:nvPr/>
        </p:nvSpPr>
        <p:spPr>
          <a:xfrm>
            <a:off x="608977" y="2816932"/>
            <a:ext cx="2666879" cy="1894162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dirty="0" smtClean="0">
                <a:solidFill>
                  <a:schemeClr val="tx1"/>
                </a:solidFill>
              </a:rPr>
              <a:t>If</a:t>
            </a:r>
            <a:r>
              <a:rPr lang="hr-HR" sz="2800" dirty="0" smtClean="0"/>
              <a:t> </a:t>
            </a:r>
            <a:r>
              <a:rPr lang="hr-HR" sz="2800" dirty="0" smtClean="0">
                <a:solidFill>
                  <a:srgbClr val="FF0000"/>
                </a:solidFill>
              </a:rPr>
              <a:t>logički uvjet</a:t>
            </a:r>
            <a:r>
              <a:rPr lang="hr-HR" sz="2800" dirty="0" smtClean="0">
                <a:solidFill>
                  <a:schemeClr val="tx1"/>
                </a:solidFill>
              </a:rPr>
              <a:t>:</a:t>
            </a:r>
            <a:r>
              <a:rPr lang="hr-HR" sz="2800" dirty="0" smtClean="0"/>
              <a:t>:</a:t>
            </a:r>
          </a:p>
          <a:p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         Naredba1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else:</a:t>
            </a:r>
          </a:p>
          <a:p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         </a:t>
            </a:r>
            <a:r>
              <a:rPr lang="hr-HR" sz="2800" dirty="0" smtClean="0">
                <a:solidFill>
                  <a:srgbClr val="26910D"/>
                </a:solidFill>
              </a:rPr>
              <a:t>Naredba2</a:t>
            </a:r>
            <a:endParaRPr lang="hr-HR" sz="2800" dirty="0">
              <a:solidFill>
                <a:srgbClr val="26910D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23928" y="2802882"/>
            <a:ext cx="4392488" cy="1908212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 smtClean="0">
                <a:solidFill>
                  <a:schemeClr val="tx1"/>
                </a:solidFill>
              </a:rPr>
              <a:t>Ako je</a:t>
            </a:r>
            <a:r>
              <a:rPr lang="hr-HR" sz="2400" dirty="0" smtClean="0"/>
              <a:t> </a:t>
            </a:r>
            <a:r>
              <a:rPr lang="hr-HR" sz="2400" dirty="0" smtClean="0">
                <a:solidFill>
                  <a:srgbClr val="FF0000"/>
                </a:solidFill>
              </a:rPr>
              <a:t>logički uvjet </a:t>
            </a:r>
            <a:r>
              <a:rPr lang="hr-HR" sz="2400" dirty="0" smtClean="0">
                <a:solidFill>
                  <a:schemeClr val="tx1"/>
                </a:solidFill>
              </a:rPr>
              <a:t>ispunjen:</a:t>
            </a:r>
            <a:r>
              <a:rPr lang="hr-HR" sz="2400" dirty="0" smtClean="0"/>
              <a:t>:</a:t>
            </a:r>
          </a:p>
          <a:p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                Izvrši naredbu1</a:t>
            </a:r>
          </a:p>
          <a:p>
            <a:r>
              <a:rPr lang="hr-HR" sz="2400" dirty="0" smtClean="0">
                <a:solidFill>
                  <a:schemeClr val="tx1"/>
                </a:solidFill>
              </a:rPr>
              <a:t>Inače</a:t>
            </a:r>
          </a:p>
          <a:p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</a:rPr>
              <a:t>                   </a:t>
            </a: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Izvrši naredbu2</a:t>
            </a:r>
            <a:endParaRPr lang="hr-H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301208"/>
            <a:ext cx="86409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uvlake</a:t>
            </a:r>
            <a:endParaRPr lang="hr-HR" dirty="0"/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flipV="1">
            <a:off x="827584" y="4299034"/>
            <a:ext cx="223307" cy="10021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77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Složeno grananje: naredba  if…else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Uočavamo </a:t>
            </a:r>
            <a:r>
              <a:rPr lang="hr-HR" dirty="0"/>
              <a:t>da smo upotrijebili samo jedan logički uvjet, a izvršili dvije naredbe (ili blok naredbi) ovisno o vrijednosti logičkog uvjeta : </a:t>
            </a:r>
            <a:endParaRPr lang="hr-HR" dirty="0" smtClean="0"/>
          </a:p>
          <a:p>
            <a:pPr marL="114300" indent="0">
              <a:buNone/>
            </a:pPr>
            <a:r>
              <a:rPr lang="hr-HR" dirty="0" smtClean="0"/>
              <a:t>• </a:t>
            </a:r>
            <a:r>
              <a:rPr lang="hr-HR" dirty="0"/>
              <a:t>ako je uvjet istinit ( True ), izvršava se naredba1 (ili blok naredbi1) </a:t>
            </a:r>
            <a:endParaRPr lang="hr-HR" dirty="0" smtClean="0"/>
          </a:p>
          <a:p>
            <a:pPr marL="114300" indent="0">
              <a:buNone/>
            </a:pPr>
            <a:r>
              <a:rPr lang="hr-HR" dirty="0" smtClean="0"/>
              <a:t>• </a:t>
            </a:r>
            <a:r>
              <a:rPr lang="hr-HR" dirty="0"/>
              <a:t>ako uvjet nije istinit ( False ), izvršava se naredba2 (ili blok naredbi2</a:t>
            </a:r>
            <a:r>
              <a:rPr lang="hr-HR" dirty="0" smtClean="0"/>
              <a:t>).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F416-DAB6-4CB4-A51D-44FDA0C252A0}" type="datetime1">
              <a:rPr lang="hr-HR" smtClean="0"/>
              <a:t>13.2.2019.</a:t>
            </a:fld>
            <a:endParaRPr lang="hr-HR"/>
          </a:p>
        </p:txBody>
      </p:sp>
      <p:sp>
        <p:nvSpPr>
          <p:cNvPr id="5" name="Rounded Rectangle 4"/>
          <p:cNvSpPr/>
          <p:nvPr/>
        </p:nvSpPr>
        <p:spPr>
          <a:xfrm>
            <a:off x="827584" y="4293096"/>
            <a:ext cx="2666879" cy="1894162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dirty="0" smtClean="0">
                <a:solidFill>
                  <a:schemeClr val="tx1"/>
                </a:solidFill>
              </a:rPr>
              <a:t>If</a:t>
            </a:r>
            <a:r>
              <a:rPr lang="hr-HR" sz="2800" dirty="0" smtClean="0"/>
              <a:t> </a:t>
            </a:r>
            <a:r>
              <a:rPr lang="hr-HR" sz="2800" dirty="0" smtClean="0">
                <a:solidFill>
                  <a:srgbClr val="FF0000"/>
                </a:solidFill>
              </a:rPr>
              <a:t>logički uvjet</a:t>
            </a:r>
            <a:r>
              <a:rPr lang="hr-HR" sz="2800" dirty="0" smtClean="0">
                <a:solidFill>
                  <a:schemeClr val="tx1"/>
                </a:solidFill>
              </a:rPr>
              <a:t>:</a:t>
            </a:r>
            <a:r>
              <a:rPr lang="hr-HR" sz="2800" dirty="0" smtClean="0"/>
              <a:t>:</a:t>
            </a:r>
          </a:p>
          <a:p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         Naredba1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else:</a:t>
            </a:r>
          </a:p>
          <a:p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         </a:t>
            </a:r>
            <a:r>
              <a:rPr lang="hr-HR" sz="2800" dirty="0" smtClean="0">
                <a:solidFill>
                  <a:srgbClr val="26910D"/>
                </a:solidFill>
              </a:rPr>
              <a:t>Naredba2</a:t>
            </a:r>
            <a:endParaRPr lang="hr-HR" sz="2800" dirty="0">
              <a:solidFill>
                <a:srgbClr val="26910D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83968" y="4005064"/>
            <a:ext cx="2916324" cy="20864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dirty="0"/>
              <a:t>print ('</a:t>
            </a:r>
            <a:r>
              <a:rPr lang="en-US" dirty="0" err="1"/>
              <a:t>Koliko</a:t>
            </a:r>
            <a:r>
              <a:rPr lang="en-US" dirty="0"/>
              <a:t> je 5*5?')</a:t>
            </a:r>
          </a:p>
          <a:p>
            <a:pPr marL="114300" indent="0">
              <a:buNone/>
            </a:pPr>
            <a:r>
              <a:rPr lang="en-US" dirty="0"/>
              <a:t>a=</a:t>
            </a:r>
            <a:r>
              <a:rPr lang="en-US" dirty="0" err="1"/>
              <a:t>int</a:t>
            </a:r>
            <a:r>
              <a:rPr lang="en-US" dirty="0"/>
              <a:t>(input())</a:t>
            </a:r>
          </a:p>
          <a:p>
            <a:pPr marL="114300" indent="0">
              <a:buNone/>
            </a:pPr>
            <a:r>
              <a:rPr lang="en-US" dirty="0"/>
              <a:t>if a==25:</a:t>
            </a:r>
          </a:p>
          <a:p>
            <a:pPr marL="114300" indent="0">
              <a:buNone/>
            </a:pPr>
            <a:r>
              <a:rPr lang="en-US" dirty="0"/>
              <a:t>    print ('</a:t>
            </a:r>
            <a:r>
              <a:rPr lang="en-US" dirty="0" err="1"/>
              <a:t>Točno</a:t>
            </a:r>
            <a:r>
              <a:rPr lang="en-US" dirty="0"/>
              <a:t>.')</a:t>
            </a:r>
          </a:p>
          <a:p>
            <a:pPr marL="114300" indent="0">
              <a:buNone/>
            </a:pPr>
            <a:r>
              <a:rPr lang="en-US" dirty="0"/>
              <a:t>else:</a:t>
            </a:r>
          </a:p>
          <a:p>
            <a:pPr marL="114300" indent="0">
              <a:buNone/>
            </a:pPr>
            <a:r>
              <a:rPr lang="en-US" dirty="0"/>
              <a:t>    print ('</a:t>
            </a:r>
            <a:r>
              <a:rPr lang="en-US" dirty="0" err="1"/>
              <a:t>Netočno</a:t>
            </a:r>
            <a:r>
              <a:rPr lang="en-US" dirty="0"/>
              <a:t>.')</a:t>
            </a:r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4290689" y="4725144"/>
            <a:ext cx="2448272" cy="1366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19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Složeno grananje: naredba  if…else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</a:t>
            </a:r>
            <a:r>
              <a:rPr lang="hr-HR" dirty="0"/>
              <a:t>naredbama grananja obično je najteže defnirati logički </a:t>
            </a:r>
            <a:r>
              <a:rPr lang="hr-HR" dirty="0" smtClean="0"/>
              <a:t>uvjet.</a:t>
            </a:r>
          </a:p>
          <a:p>
            <a:r>
              <a:rPr lang="hr-HR" dirty="0" smtClean="0"/>
              <a:t>Računalo</a:t>
            </a:r>
            <a:r>
              <a:rPr lang="hr-HR" dirty="0"/>
              <a:t>, odnosno programski jezik ne zna što znači da je broj pozitivan ili paran pa moramo sami pronaći rješenje kako prikazati logički uvjet (odluku). Najčešće to radimo s pomoću matematičkih izraza. Pritom treba paziti na to da se u logičkom uvjetu uvijek krije neko pitanje. </a:t>
            </a:r>
            <a:endParaRPr lang="hr-HR" dirty="0" smtClean="0"/>
          </a:p>
          <a:p>
            <a:r>
              <a:rPr lang="hr-HR" dirty="0" smtClean="0"/>
              <a:t>Obično </a:t>
            </a:r>
            <a:r>
              <a:rPr lang="hr-HR" dirty="0"/>
              <a:t>provjeravamo je li neka vrijednost jednaka, veća ili manja od druge vrijednosti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2E65-E817-49B9-B447-47D85351A387}" type="datetime1">
              <a:rPr lang="hr-HR" smtClean="0"/>
              <a:t>13.2.2019.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87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Slično </a:t>
            </a:r>
            <a:r>
              <a:rPr lang="hr-HR" sz="2800" dirty="0"/>
              <a:t>je i u računalnom programu. Uvijek postoji neko pitanje na koje tražimo odgovor u obliku računalnih naredbi koje je potrebno izvršiti. </a:t>
            </a:r>
            <a:endParaRPr lang="hr-HR" sz="2800" dirty="0" smtClean="0"/>
          </a:p>
          <a:p>
            <a:r>
              <a:rPr lang="hr-HR" sz="2800" dirty="0" smtClean="0"/>
              <a:t>Promotrimo </a:t>
            </a:r>
            <a:r>
              <a:rPr lang="hr-HR" sz="2800" dirty="0"/>
              <a:t>kako primijeniti odluke u računalnom programu na sljedećem primjeru računalnog rješenja koje provjerava je li neki broj pozitivan ili nije pozitivan. Prisjetimo se da su pozitivni brojevi svi brojevi koji su veći od nule</a:t>
            </a:r>
            <a:r>
              <a:rPr lang="hr-HR" sz="2800" dirty="0" smtClean="0"/>
              <a:t>.</a:t>
            </a:r>
            <a:endParaRPr lang="hr-H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D91A-9017-435D-9F0B-22CBFA3F120A}" type="datetime1">
              <a:rPr lang="hr-HR" smtClean="0"/>
              <a:t>13.2.2019.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141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 postavljanja uvjeta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If a</a:t>
            </a:r>
            <a:r>
              <a:rPr lang="hr-HR" dirty="0" smtClean="0">
                <a:solidFill>
                  <a:srgbClr val="FF0000"/>
                </a:solidFill>
              </a:rPr>
              <a:t>==</a:t>
            </a:r>
            <a:r>
              <a:rPr lang="hr-HR" dirty="0" smtClean="0"/>
              <a:t>10:</a:t>
            </a:r>
          </a:p>
          <a:p>
            <a:endParaRPr lang="hr-HR" dirty="0"/>
          </a:p>
          <a:p>
            <a:r>
              <a:rPr lang="hr-HR" dirty="0" smtClean="0"/>
              <a:t>If a</a:t>
            </a:r>
            <a:r>
              <a:rPr lang="hr-HR" dirty="0" smtClean="0">
                <a:solidFill>
                  <a:srgbClr val="FF0000"/>
                </a:solidFill>
              </a:rPr>
              <a:t>==</a:t>
            </a:r>
            <a:r>
              <a:rPr lang="hr-HR" dirty="0" smtClean="0"/>
              <a:t>b/2:</a:t>
            </a:r>
          </a:p>
          <a:p>
            <a:endParaRPr lang="hr-HR" dirty="0"/>
          </a:p>
          <a:p>
            <a:r>
              <a:rPr lang="hr-HR" dirty="0" smtClean="0"/>
              <a:t>If a</a:t>
            </a:r>
            <a:r>
              <a:rPr lang="hr-HR" dirty="0" smtClean="0">
                <a:solidFill>
                  <a:srgbClr val="FF0000"/>
                </a:solidFill>
              </a:rPr>
              <a:t>&lt;=</a:t>
            </a:r>
            <a:r>
              <a:rPr lang="hr-HR" dirty="0" smtClean="0"/>
              <a:t>15*b-10:</a:t>
            </a:r>
          </a:p>
          <a:p>
            <a:endParaRPr lang="hr-HR" dirty="0"/>
          </a:p>
          <a:p>
            <a:r>
              <a:rPr lang="hr-HR" dirty="0" smtClean="0"/>
              <a:t>If a</a:t>
            </a:r>
            <a:r>
              <a:rPr lang="hr-HR" dirty="0" smtClean="0">
                <a:solidFill>
                  <a:srgbClr val="FF0000"/>
                </a:solidFill>
              </a:rPr>
              <a:t>!=</a:t>
            </a:r>
            <a:r>
              <a:rPr lang="hr-HR" dirty="0" smtClean="0"/>
              <a:t>10:</a:t>
            </a:r>
          </a:p>
          <a:p>
            <a:endParaRPr lang="hr-HR" dirty="0"/>
          </a:p>
          <a:p>
            <a:r>
              <a:rPr lang="hr-HR" dirty="0" smtClean="0"/>
              <a:t>If a</a:t>
            </a:r>
            <a:r>
              <a:rPr lang="hr-HR" dirty="0" smtClean="0">
                <a:solidFill>
                  <a:srgbClr val="FF0000"/>
                </a:solidFill>
              </a:rPr>
              <a:t>!=</a:t>
            </a:r>
            <a:r>
              <a:rPr lang="hr-HR" dirty="0" smtClean="0"/>
              <a:t>‘Tekst’:</a:t>
            </a:r>
          </a:p>
          <a:p>
            <a:endParaRPr lang="hr-HR" dirty="0"/>
          </a:p>
          <a:p>
            <a:r>
              <a:rPr lang="hr-HR" dirty="0" smtClean="0"/>
              <a:t>If a</a:t>
            </a:r>
            <a:r>
              <a:rPr lang="hr-HR" dirty="0" smtClean="0">
                <a:solidFill>
                  <a:srgbClr val="FF0000"/>
                </a:solidFill>
              </a:rPr>
              <a:t>%</a:t>
            </a:r>
            <a:r>
              <a:rPr lang="hr-HR" dirty="0" smtClean="0"/>
              <a:t>5==0: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B858-2A7C-4FE3-9A20-6947E7E52310}" type="datetime1">
              <a:rPr lang="hr-HR" smtClean="0"/>
              <a:t>13.2.2019.</a:t>
            </a:fld>
            <a:endParaRPr lang="hr-HR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093187"/>
              </p:ext>
            </p:extLst>
          </p:nvPr>
        </p:nvGraphicFramePr>
        <p:xfrm>
          <a:off x="3275856" y="1412776"/>
          <a:ext cx="4680520" cy="187221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40260"/>
                <a:gridCol w="2340260"/>
              </a:tblGrid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hr-HR" sz="1400" baseline="0" dirty="0" smtClean="0"/>
                        <a:t>Matematički operator</a:t>
                      </a:r>
                      <a:endParaRPr lang="hr-H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Djelovanje</a:t>
                      </a:r>
                      <a:endParaRPr lang="hr-HR" sz="1400" dirty="0"/>
                    </a:p>
                  </a:txBody>
                  <a:tcPr anchor="ctr"/>
                </a:tc>
              </a:tr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+</a:t>
                      </a:r>
                      <a:endParaRPr lang="hr-H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Zbrajanje</a:t>
                      </a:r>
                      <a:endParaRPr lang="hr-HR" sz="1400" dirty="0"/>
                    </a:p>
                  </a:txBody>
                  <a:tcPr anchor="ctr"/>
                </a:tc>
              </a:tr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-</a:t>
                      </a:r>
                      <a:endParaRPr lang="hr-H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Oduzimanje</a:t>
                      </a:r>
                      <a:endParaRPr lang="hr-HR" sz="1400" dirty="0"/>
                    </a:p>
                  </a:txBody>
                  <a:tcPr anchor="ctr"/>
                </a:tc>
              </a:tr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*</a:t>
                      </a:r>
                      <a:endParaRPr lang="hr-H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Množenje</a:t>
                      </a:r>
                      <a:endParaRPr lang="hr-HR" sz="1400" dirty="0"/>
                    </a:p>
                  </a:txBody>
                  <a:tcPr anchor="ctr"/>
                </a:tc>
              </a:tr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/</a:t>
                      </a:r>
                      <a:endParaRPr lang="hr-H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Dijeljenje</a:t>
                      </a:r>
                      <a:endParaRPr lang="hr-HR" sz="1400" dirty="0"/>
                    </a:p>
                  </a:txBody>
                  <a:tcPr anchor="ctr"/>
                </a:tc>
              </a:tr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%</a:t>
                      </a:r>
                      <a:endParaRPr lang="hr-H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Ostatak pri dijeljenju</a:t>
                      </a:r>
                      <a:endParaRPr lang="hr-HR" sz="1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946740"/>
              </p:ext>
            </p:extLst>
          </p:nvPr>
        </p:nvGraphicFramePr>
        <p:xfrm>
          <a:off x="3275856" y="3385643"/>
          <a:ext cx="4752528" cy="279684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76264"/>
                <a:gridCol w="2376264"/>
              </a:tblGrid>
              <a:tr h="525882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Relacijski</a:t>
                      </a:r>
                      <a:r>
                        <a:rPr lang="hr-HR" sz="1400" baseline="0" dirty="0" smtClean="0"/>
                        <a:t> operator</a:t>
                      </a:r>
                      <a:endParaRPr lang="hr-H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Djelovanje</a:t>
                      </a:r>
                      <a:endParaRPr lang="hr-HR" sz="1400" dirty="0"/>
                    </a:p>
                  </a:txBody>
                  <a:tcPr anchor="ctr"/>
                </a:tc>
              </a:tr>
              <a:tr h="300504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&lt;</a:t>
                      </a:r>
                      <a:endParaRPr lang="hr-H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Manje od</a:t>
                      </a:r>
                      <a:endParaRPr lang="hr-HR" sz="1400" dirty="0"/>
                    </a:p>
                  </a:txBody>
                  <a:tcPr anchor="ctr"/>
                </a:tc>
              </a:tr>
              <a:tr h="300504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&gt;</a:t>
                      </a:r>
                      <a:endParaRPr lang="hr-H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Više od</a:t>
                      </a:r>
                      <a:endParaRPr lang="hr-HR" sz="1400" dirty="0"/>
                    </a:p>
                  </a:txBody>
                  <a:tcPr anchor="ctr"/>
                </a:tc>
              </a:tr>
              <a:tr h="300504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==</a:t>
                      </a:r>
                      <a:endParaRPr lang="hr-H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Jednako</a:t>
                      </a:r>
                      <a:endParaRPr lang="hr-HR" sz="1400" dirty="0"/>
                    </a:p>
                  </a:txBody>
                  <a:tcPr anchor="ctr"/>
                </a:tc>
              </a:tr>
              <a:tr h="525882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&lt;=</a:t>
                      </a:r>
                      <a:endParaRPr lang="hr-H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Manje od ili jednako</a:t>
                      </a:r>
                      <a:endParaRPr lang="hr-HR" sz="1400" dirty="0"/>
                    </a:p>
                  </a:txBody>
                  <a:tcPr anchor="ctr"/>
                </a:tc>
              </a:tr>
              <a:tr h="300504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&gt;=</a:t>
                      </a:r>
                      <a:endParaRPr lang="hr-H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Više</a:t>
                      </a:r>
                      <a:r>
                        <a:rPr lang="hr-HR" sz="1400" baseline="0" dirty="0" smtClean="0"/>
                        <a:t> od ili jednako</a:t>
                      </a:r>
                      <a:endParaRPr lang="hr-HR" sz="1400" dirty="0"/>
                    </a:p>
                  </a:txBody>
                  <a:tcPr anchor="ctr"/>
                </a:tc>
              </a:tr>
              <a:tr h="525882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!=</a:t>
                      </a:r>
                      <a:endParaRPr lang="hr-H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Nije jednako (različito)</a:t>
                      </a:r>
                      <a:endParaRPr lang="hr-HR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5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Zadatak. Program MaloljetanPunoljetan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Program pita korisnika ‘Koliko imaš godina?’ Na osnovi upisanog odgovora program ispisuje ‘Maloljetna si osoba.’ ili ‘Punoljetna si osoba.’</a:t>
            </a:r>
          </a:p>
          <a:p>
            <a:r>
              <a:rPr lang="hr-HR" dirty="0" smtClean="0"/>
              <a:t>U programu koristi if…else strukturu programiranja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B9F3-DDEB-4E24-9D28-F2323A7143E6}" type="datetime1">
              <a:rPr lang="hr-HR" smtClean="0"/>
              <a:t>13.2.2019.</a:t>
            </a:fld>
            <a:endParaRPr lang="hr-HR"/>
          </a:p>
        </p:txBody>
      </p:sp>
      <p:sp>
        <p:nvSpPr>
          <p:cNvPr id="5" name="Rounded Rectangle 4"/>
          <p:cNvSpPr/>
          <p:nvPr/>
        </p:nvSpPr>
        <p:spPr>
          <a:xfrm>
            <a:off x="1691680" y="3429000"/>
            <a:ext cx="2666879" cy="1894162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dirty="0" smtClean="0">
                <a:solidFill>
                  <a:schemeClr val="tx1"/>
                </a:solidFill>
              </a:rPr>
              <a:t>If</a:t>
            </a:r>
            <a:r>
              <a:rPr lang="hr-HR" sz="2800" dirty="0" smtClean="0"/>
              <a:t> </a:t>
            </a:r>
            <a:r>
              <a:rPr lang="hr-HR" sz="2800" dirty="0" smtClean="0">
                <a:solidFill>
                  <a:srgbClr val="FF0000"/>
                </a:solidFill>
              </a:rPr>
              <a:t>logički uvjet</a:t>
            </a:r>
            <a:r>
              <a:rPr lang="hr-HR" sz="2800" dirty="0" smtClean="0">
                <a:solidFill>
                  <a:schemeClr val="tx1"/>
                </a:solidFill>
              </a:rPr>
              <a:t>:</a:t>
            </a:r>
            <a:r>
              <a:rPr lang="hr-HR" sz="2800" dirty="0" smtClean="0"/>
              <a:t>:</a:t>
            </a:r>
          </a:p>
          <a:p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         Naredba1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else:</a:t>
            </a:r>
          </a:p>
          <a:p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         </a:t>
            </a:r>
            <a:r>
              <a:rPr lang="hr-HR" sz="2800" dirty="0" smtClean="0">
                <a:solidFill>
                  <a:srgbClr val="26910D"/>
                </a:solidFill>
              </a:rPr>
              <a:t>Naredba2</a:t>
            </a:r>
            <a:endParaRPr lang="hr-HR" sz="2800" dirty="0">
              <a:solidFill>
                <a:srgbClr val="2691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Zadatak. Program MaloljetanPunoljetan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hr-HR" dirty="0"/>
              <a:t>print('Koliko imas godina?')</a:t>
            </a:r>
          </a:p>
          <a:p>
            <a:pPr marL="114300" indent="0">
              <a:buNone/>
            </a:pPr>
            <a:r>
              <a:rPr lang="hr-HR" dirty="0"/>
              <a:t>a=int(input())</a:t>
            </a:r>
          </a:p>
          <a:p>
            <a:pPr marL="114300" indent="0">
              <a:buNone/>
            </a:pPr>
            <a:r>
              <a:rPr lang="hr-HR" dirty="0"/>
              <a:t>if a&lt;18:</a:t>
            </a:r>
          </a:p>
          <a:p>
            <a:pPr marL="114300" indent="0">
              <a:buNone/>
            </a:pPr>
            <a:r>
              <a:rPr lang="hr-HR" dirty="0"/>
              <a:t>    print('Maloljetna si osoba.')</a:t>
            </a:r>
          </a:p>
          <a:p>
            <a:pPr marL="114300" indent="0">
              <a:buNone/>
            </a:pPr>
            <a:r>
              <a:rPr lang="hr-HR" dirty="0"/>
              <a:t>else:</a:t>
            </a:r>
          </a:p>
          <a:p>
            <a:pPr marL="114300" indent="0">
              <a:buNone/>
            </a:pPr>
            <a:r>
              <a:rPr lang="hr-HR" dirty="0"/>
              <a:t>    print('Punoljetna si osoba.')</a:t>
            </a:r>
          </a:p>
          <a:p>
            <a:pPr marL="114300" indent="0">
              <a:buNone/>
            </a:pP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B9F3-DDEB-4E24-9D28-F2323A7143E6}" type="datetime1">
              <a:rPr lang="hr-HR" smtClean="0"/>
              <a:t>13.2.2019.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831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Zadatak. Program paran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Dopunimo </a:t>
            </a:r>
            <a:r>
              <a:rPr lang="hr-HR" dirty="0"/>
              <a:t>sada jedan od prethodnih zadataka kojim smo ispitali je li neki broj paran te ispisali odgovarajuću poruku. Ponovimo! Broj je paran ako je djeljiv s dva, u suprotnome je broj neparan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3CE1-70BD-4469-9FC1-6DD0E5133B65}" type="datetime1">
              <a:rPr lang="hr-HR" smtClean="0"/>
              <a:t>13.2.2019.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520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Zadatak. Program paran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a=int(input('Upisi jedan broj a='))</a:t>
            </a:r>
          </a:p>
          <a:p>
            <a:r>
              <a:rPr lang="hr-HR" dirty="0"/>
              <a:t>if a%2==0:</a:t>
            </a:r>
          </a:p>
          <a:p>
            <a:r>
              <a:rPr lang="hr-HR" dirty="0"/>
              <a:t>    print(a,' je paran broj.')</a:t>
            </a:r>
          </a:p>
          <a:p>
            <a:r>
              <a:rPr lang="hr-HR" dirty="0"/>
              <a:t>else:</a:t>
            </a:r>
          </a:p>
          <a:p>
            <a:r>
              <a:rPr lang="hr-HR" dirty="0"/>
              <a:t>    print(a,' nije paran broj.')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0603-7C7D-4172-8145-F9ECB322C300}" type="datetime1">
              <a:rPr lang="hr-HR" smtClean="0"/>
              <a:t>13.2.2019.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94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Složeno grananje: naredba  if…else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Svaka </a:t>
            </a:r>
            <a:r>
              <a:rPr lang="hr-HR" dirty="0"/>
              <a:t>naredba unutar naredbe grananja (naredba if, naredba if…else..) mora se pisati koristeći se uvlakom, bez obzira na to je li riječ o naredbi koja se izvršava kada je logički uvjet istinit ili ne. </a:t>
            </a:r>
            <a:endParaRPr lang="hr-HR" dirty="0" smtClean="0"/>
          </a:p>
          <a:p>
            <a:r>
              <a:rPr lang="hr-HR" dirty="0" smtClean="0"/>
              <a:t>Ako </a:t>
            </a:r>
            <a:r>
              <a:rPr lang="hr-HR" dirty="0"/>
              <a:t>nedostaje uvlaka ispred naredbi unutar naredbi if i if….else, pojavit </a:t>
            </a:r>
            <a:r>
              <a:rPr lang="hr-HR"/>
              <a:t>će </a:t>
            </a:r>
            <a:r>
              <a:rPr lang="hr-HR" smtClean="0"/>
              <a:t>se poruka </a:t>
            </a:r>
            <a:r>
              <a:rPr lang="hr-HR" dirty="0"/>
              <a:t>o pogrešci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B36B-E792-4860-AC5D-2CC7265F732C}" type="datetime1">
              <a:rPr lang="hr-HR" smtClean="0"/>
              <a:t>13.2.2019.</a:t>
            </a:fld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0" t="10481" r="61533" b="61395"/>
          <a:stretch/>
        </p:blipFill>
        <p:spPr bwMode="auto">
          <a:xfrm>
            <a:off x="899592" y="3789040"/>
            <a:ext cx="3960440" cy="275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08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Zadatak. Djelitelj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Napiši program koji za dva unesena broja provjerava da li je prvi broj (a) djelitelj drugog broja (b).</a:t>
            </a:r>
          </a:p>
          <a:p>
            <a:r>
              <a:rPr lang="hr-HR" dirty="0" smtClean="0"/>
              <a:t>Pomoć. Brojevi su djeljivi kada je ostatak pri dijeljenju nula!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9D2E3-AF2A-4F6A-B4DE-8C84B3FE0649}" type="datetime1">
              <a:rPr lang="hr-HR" smtClean="0"/>
              <a:t>13.2.2019.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271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Zadatak. Djelitelj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hr-HR" dirty="0"/>
              <a:t>a=int(input('Upisi jedan broj a='))</a:t>
            </a:r>
          </a:p>
          <a:p>
            <a:pPr marL="114300" indent="0">
              <a:buNone/>
            </a:pPr>
            <a:r>
              <a:rPr lang="hr-HR" dirty="0"/>
              <a:t>b=int(input('Upisi drugi broj b='))</a:t>
            </a:r>
          </a:p>
          <a:p>
            <a:pPr marL="114300" indent="0">
              <a:buNone/>
            </a:pPr>
            <a:r>
              <a:rPr lang="hr-HR" dirty="0"/>
              <a:t>if b%a==0:</a:t>
            </a:r>
          </a:p>
          <a:p>
            <a:pPr marL="114300" indent="0">
              <a:buNone/>
            </a:pPr>
            <a:r>
              <a:rPr lang="hr-HR" dirty="0"/>
              <a:t>    print(a,'je djelitelj broja',b)</a:t>
            </a:r>
          </a:p>
          <a:p>
            <a:pPr marL="114300" indent="0">
              <a:buNone/>
            </a:pPr>
            <a:r>
              <a:rPr lang="hr-HR" dirty="0"/>
              <a:t>else:</a:t>
            </a:r>
          </a:p>
          <a:p>
            <a:pPr marL="114300" indent="0">
              <a:buNone/>
            </a:pPr>
            <a:r>
              <a:rPr lang="hr-HR" dirty="0"/>
              <a:t>    print(a,'nije djelitelj broja',b)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9D2E3-AF2A-4F6A-B4DE-8C84B3FE0649}" type="datetime1">
              <a:rPr lang="hr-HR" smtClean="0"/>
              <a:t>13.2.2019.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846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Složeno grananje: naredba </a:t>
            </a:r>
            <a:br>
              <a:rPr lang="hr-HR" dirty="0" smtClean="0"/>
            </a:br>
            <a:r>
              <a:rPr lang="hr-HR" dirty="0" smtClean="0"/>
              <a:t>if…elif…else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Sigurno </a:t>
            </a:r>
            <a:r>
              <a:rPr lang="hr-HR" dirty="0"/>
              <a:t>ste barem jednom dobili zadatak da kupite neko voće ili povrće u trgovini, a pritom niste znali kako ono zaista izgleda. No znali ste da vrijede neke tvrdnje: </a:t>
            </a:r>
            <a:r>
              <a:rPr lang="hr-HR" b="1" dirty="0"/>
              <a:t>zelene je boje</a:t>
            </a:r>
            <a:r>
              <a:rPr lang="hr-HR" dirty="0"/>
              <a:t>, uvijek </a:t>
            </a:r>
            <a:r>
              <a:rPr lang="hr-HR" b="1" dirty="0"/>
              <a:t>stoji na polici pokraj mahunarki</a:t>
            </a:r>
            <a:r>
              <a:rPr lang="hr-HR" dirty="0"/>
              <a:t> te </a:t>
            </a:r>
            <a:r>
              <a:rPr lang="hr-HR" b="1" dirty="0"/>
              <a:t>ima velike listove. </a:t>
            </a:r>
            <a:r>
              <a:rPr lang="hr-HR" dirty="0"/>
              <a:t>Što je to? O kojem je zapravo voću ili povrću riječ otkrijte na </a:t>
            </a:r>
            <a:r>
              <a:rPr lang="hr-HR" dirty="0" smtClean="0"/>
              <a:t>slici</a:t>
            </a:r>
            <a:endParaRPr lang="hr-HR" dirty="0"/>
          </a:p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ED26-0035-4BB2-9945-3461C73CAEAB}" type="datetime1">
              <a:rPr lang="hr-HR" smtClean="0"/>
              <a:t>13.2.2019.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303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1A96-1FEE-4C54-88C5-57DC181E41CA}" type="datetime1">
              <a:rPr lang="hr-HR" smtClean="0"/>
              <a:t>13.2.2019.</a:t>
            </a:fld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467544" y="188640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Z</a:t>
            </a:r>
            <a:r>
              <a:rPr lang="hr-HR" sz="2800" b="1" dirty="0" smtClean="0"/>
              <a:t>elene </a:t>
            </a:r>
            <a:r>
              <a:rPr lang="hr-HR" sz="2800" b="1" dirty="0"/>
              <a:t>je boje</a:t>
            </a:r>
            <a:r>
              <a:rPr lang="hr-HR" sz="2800" dirty="0"/>
              <a:t>, uvijek </a:t>
            </a:r>
            <a:r>
              <a:rPr lang="hr-HR" sz="2800" b="1" dirty="0"/>
              <a:t>stoji na polici pokraj mahunarki</a:t>
            </a:r>
            <a:r>
              <a:rPr lang="hr-HR" sz="2800" dirty="0"/>
              <a:t> te </a:t>
            </a:r>
            <a:r>
              <a:rPr lang="hr-HR" sz="2800" b="1" dirty="0"/>
              <a:t>ima velike listove. </a:t>
            </a:r>
            <a:r>
              <a:rPr lang="hr-HR" sz="2800" dirty="0"/>
              <a:t>Što je to? O kojem je zapravo voću ili povrću riječ otkrijte na </a:t>
            </a:r>
            <a:r>
              <a:rPr lang="hr-HR" sz="2800" dirty="0" smtClean="0"/>
              <a:t>slici:</a:t>
            </a:r>
            <a:endParaRPr lang="hr-HR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806026" y="3150917"/>
            <a:ext cx="0" cy="1440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90074" y="2961504"/>
            <a:ext cx="526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DA</a:t>
            </a:r>
            <a:endParaRPr lang="hr-HR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750496" y="3312566"/>
            <a:ext cx="0" cy="1440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78241" y="3499783"/>
            <a:ext cx="19442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Je li na polici pokraj mahunarki?</a:t>
            </a:r>
            <a:endParaRPr lang="hr-HR" dirty="0"/>
          </a:p>
        </p:txBody>
      </p:sp>
      <p:sp>
        <p:nvSpPr>
          <p:cNvPr id="32" name="TextBox 31"/>
          <p:cNvSpPr txBox="1"/>
          <p:nvPr/>
        </p:nvSpPr>
        <p:spPr>
          <a:xfrm>
            <a:off x="1763185" y="4472949"/>
            <a:ext cx="14531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Ima li velike listove?</a:t>
            </a:r>
            <a:endParaRPr lang="hr-HR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4072053" y="4332329"/>
            <a:ext cx="0" cy="1440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251520" y="2502845"/>
            <a:ext cx="6823012" cy="3579277"/>
            <a:chOff x="971600" y="2442011"/>
            <a:chExt cx="6823012" cy="3579277"/>
          </a:xfrm>
        </p:grpSpPr>
        <p:sp>
          <p:nvSpPr>
            <p:cNvPr id="6" name="Oval 5"/>
            <p:cNvSpPr/>
            <p:nvPr/>
          </p:nvSpPr>
          <p:spPr>
            <a:xfrm>
              <a:off x="5196462" y="2442011"/>
              <a:ext cx="648072" cy="648072"/>
            </a:xfrm>
            <a:prstGeom prst="ellipse">
              <a:avLst/>
            </a:prstGeom>
            <a:solidFill>
              <a:srgbClr val="26910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441983" y="3294933"/>
              <a:ext cx="4010337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850396" y="2624576"/>
              <a:ext cx="194421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Zelene je boje?</a:t>
              </a:r>
              <a:endParaRPr lang="hr-HR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76256" y="2993908"/>
              <a:ext cx="526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NE</a:t>
              </a:r>
              <a:endParaRPr lang="hr-HR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469689" y="3294933"/>
              <a:ext cx="0" cy="14401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3121715" y="3439794"/>
              <a:ext cx="648072" cy="648072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303623" y="5157192"/>
              <a:ext cx="0" cy="27964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303623" y="5184542"/>
              <a:ext cx="1648197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971600" y="5373216"/>
              <a:ext cx="648072" cy="648072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3" name="Oval 22"/>
            <p:cNvSpPr/>
            <p:nvPr/>
          </p:nvSpPr>
          <p:spPr>
            <a:xfrm>
              <a:off x="2627784" y="5373216"/>
              <a:ext cx="648072" cy="648072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19672" y="5512586"/>
              <a:ext cx="97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Kupus</a:t>
              </a:r>
              <a:endParaRPr lang="hr-HR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47864" y="5518644"/>
              <a:ext cx="97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Brokula</a:t>
              </a:r>
              <a:endParaRPr lang="hr-HR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951820" y="5184542"/>
              <a:ext cx="0" cy="27964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770263" y="4401610"/>
              <a:ext cx="648072" cy="648072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102690" y="5013176"/>
              <a:ext cx="0" cy="14401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244052" y="4812450"/>
              <a:ext cx="526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DA</a:t>
              </a:r>
              <a:endParaRPr lang="hr-HR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34272" y="5003884"/>
              <a:ext cx="526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NE</a:t>
              </a:r>
              <a:endParaRPr lang="hr-HR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2089268" y="4270308"/>
              <a:ext cx="0" cy="14401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944617" y="3862550"/>
              <a:ext cx="526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DA</a:t>
              </a:r>
              <a:endParaRPr lang="hr-HR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2094299" y="4270308"/>
              <a:ext cx="27003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855529" y="4009945"/>
              <a:ext cx="526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NE</a:t>
              </a:r>
              <a:endParaRPr lang="hr-HR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3444449" y="4087866"/>
              <a:ext cx="0" cy="14401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4470563" y="4385065"/>
              <a:ext cx="648072" cy="648072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70448" y="4505344"/>
              <a:ext cx="9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Grašak</a:t>
              </a:r>
              <a:endParaRPr lang="hr-HR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7146540" y="3380893"/>
              <a:ext cx="648072" cy="6480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074532" y="3554052"/>
            <a:ext cx="19442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Crvene je boje?</a:t>
            </a:r>
            <a:endParaRPr lang="hr-HR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5660753" y="4255445"/>
            <a:ext cx="23945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750496" y="4070779"/>
            <a:ext cx="0" cy="1440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684870" y="4255445"/>
            <a:ext cx="0" cy="1440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046640" y="4220708"/>
            <a:ext cx="0" cy="1253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5364088" y="4361539"/>
            <a:ext cx="648072" cy="648072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7" name="TextBox 56"/>
          <p:cNvSpPr txBox="1"/>
          <p:nvPr/>
        </p:nvSpPr>
        <p:spPr>
          <a:xfrm>
            <a:off x="5888095" y="4548854"/>
            <a:ext cx="106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Rotkvica</a:t>
            </a:r>
            <a:endParaRPr lang="hr-HR" dirty="0"/>
          </a:p>
        </p:txBody>
      </p:sp>
      <p:sp>
        <p:nvSpPr>
          <p:cNvPr id="58" name="Oval 57"/>
          <p:cNvSpPr/>
          <p:nvPr/>
        </p:nvSpPr>
        <p:spPr>
          <a:xfrm>
            <a:off x="7722604" y="4346076"/>
            <a:ext cx="648072" cy="648072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9" name="TextBox 58"/>
          <p:cNvSpPr txBox="1"/>
          <p:nvPr/>
        </p:nvSpPr>
        <p:spPr>
          <a:xfrm>
            <a:off x="5574031" y="3905133"/>
            <a:ext cx="526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DA</a:t>
            </a:r>
            <a:endParaRPr lang="hr-HR" dirty="0"/>
          </a:p>
        </p:txBody>
      </p:sp>
      <p:sp>
        <p:nvSpPr>
          <p:cNvPr id="60" name="TextBox 59"/>
          <p:cNvSpPr txBox="1"/>
          <p:nvPr/>
        </p:nvSpPr>
        <p:spPr>
          <a:xfrm>
            <a:off x="7587642" y="3923384"/>
            <a:ext cx="526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NE</a:t>
            </a:r>
            <a:endParaRPr lang="hr-HR" dirty="0"/>
          </a:p>
        </p:txBody>
      </p:sp>
      <p:sp>
        <p:nvSpPr>
          <p:cNvPr id="61" name="TextBox 60"/>
          <p:cNvSpPr txBox="1"/>
          <p:nvPr/>
        </p:nvSpPr>
        <p:spPr>
          <a:xfrm>
            <a:off x="7466080" y="4961352"/>
            <a:ext cx="135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Žuta paprika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230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Provjerimo je li broj pozitivan ili negativan?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5</a:t>
            </a:r>
          </a:p>
          <a:p>
            <a:r>
              <a:rPr lang="hr-HR" dirty="0" smtClean="0"/>
              <a:t>10</a:t>
            </a:r>
          </a:p>
          <a:p>
            <a:r>
              <a:rPr lang="hr-HR" dirty="0" smtClean="0"/>
              <a:t>-7</a:t>
            </a:r>
          </a:p>
          <a:p>
            <a:r>
              <a:rPr lang="hr-HR" dirty="0" smtClean="0"/>
              <a:t>0</a:t>
            </a:r>
          </a:p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C782-916A-49F8-AC94-4793C6AF898A}" type="datetime1">
              <a:rPr lang="hr-HR" smtClean="0"/>
              <a:t>13.2.2019.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233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Složeno grananje: naredba </a:t>
            </a:r>
            <a:br>
              <a:rPr lang="hr-HR" dirty="0"/>
            </a:br>
            <a:r>
              <a:rPr lang="hr-HR" dirty="0"/>
              <a:t>if…elif…else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Ako imamo samo jedan uvjet koji moramo provjeriti, naredba if-else bit će sasvim dovoljna.</a:t>
            </a:r>
          </a:p>
          <a:p>
            <a:r>
              <a:rPr lang="hr-HR" dirty="0" smtClean="0"/>
              <a:t>Ako trebamo provjeriti </a:t>
            </a:r>
            <a:r>
              <a:rPr lang="hr-HR" b="1" dirty="0" smtClean="0"/>
              <a:t>više uvjeta</a:t>
            </a:r>
            <a:r>
              <a:rPr lang="hr-HR" dirty="0" smtClean="0"/>
              <a:t>, pri čemu</a:t>
            </a:r>
          </a:p>
          <a:p>
            <a:pPr marL="114300" indent="0">
              <a:buNone/>
            </a:pPr>
            <a:r>
              <a:rPr lang="hr-HR" dirty="0" smtClean="0"/>
              <a:t>svaki od njih može imati drugačiji ishod, to </a:t>
            </a:r>
          </a:p>
          <a:p>
            <a:pPr marL="114300" indent="0">
              <a:buNone/>
            </a:pPr>
            <a:r>
              <a:rPr lang="hr-HR" dirty="0"/>
              <a:t>č</a:t>
            </a:r>
            <a:r>
              <a:rPr lang="hr-HR" dirty="0" smtClean="0"/>
              <a:t>inimo uz pomoć </a:t>
            </a:r>
            <a:r>
              <a:rPr lang="hr-HR" b="1" dirty="0" smtClean="0"/>
              <a:t>više naredbi if</a:t>
            </a:r>
            <a:r>
              <a:rPr lang="hr-HR" dirty="0" smtClean="0"/>
              <a:t> ili pomoću </a:t>
            </a:r>
          </a:p>
          <a:p>
            <a:pPr marL="114300" indent="0">
              <a:buNone/>
            </a:pPr>
            <a:r>
              <a:rPr lang="hr-HR" b="1" dirty="0"/>
              <a:t>n</a:t>
            </a:r>
            <a:r>
              <a:rPr lang="hr-HR" b="1" dirty="0" smtClean="0"/>
              <a:t>aredbe elif</a:t>
            </a:r>
            <a:endParaRPr lang="hr-HR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45B7-4780-48FD-96B5-AFD0EB8AE673}" type="datetime1">
              <a:rPr lang="hr-HR" smtClean="0"/>
              <a:t>13.2.2019.</a:t>
            </a:fld>
            <a:endParaRPr lang="hr-HR"/>
          </a:p>
        </p:txBody>
      </p:sp>
      <p:sp>
        <p:nvSpPr>
          <p:cNvPr id="5" name="Rounded Rectangle 4"/>
          <p:cNvSpPr/>
          <p:nvPr/>
        </p:nvSpPr>
        <p:spPr>
          <a:xfrm>
            <a:off x="6228184" y="2163456"/>
            <a:ext cx="1660999" cy="1224136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 smtClean="0">
                <a:solidFill>
                  <a:schemeClr val="tx1"/>
                </a:solidFill>
              </a:rPr>
              <a:t>If</a:t>
            </a:r>
            <a:r>
              <a:rPr lang="hr-HR" sz="1600" dirty="0" smtClean="0"/>
              <a:t> </a:t>
            </a:r>
            <a:r>
              <a:rPr lang="hr-HR" sz="1600" dirty="0" smtClean="0">
                <a:solidFill>
                  <a:srgbClr val="FF0000"/>
                </a:solidFill>
              </a:rPr>
              <a:t>logički uvjet</a:t>
            </a:r>
            <a:r>
              <a:rPr lang="hr-HR" sz="1600" dirty="0" smtClean="0">
                <a:solidFill>
                  <a:schemeClr val="tx1"/>
                </a:solidFill>
              </a:rPr>
              <a:t>:</a:t>
            </a:r>
            <a:r>
              <a:rPr lang="hr-HR" sz="1600" dirty="0" smtClean="0"/>
              <a:t>:</a:t>
            </a:r>
          </a:p>
          <a:p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</a:rPr>
              <a:t>         Naredba1</a:t>
            </a:r>
          </a:p>
          <a:p>
            <a:r>
              <a:rPr lang="hr-HR" sz="1600" dirty="0" smtClean="0">
                <a:solidFill>
                  <a:schemeClr val="tx1"/>
                </a:solidFill>
              </a:rPr>
              <a:t>else:</a:t>
            </a:r>
          </a:p>
          <a:p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</a:rPr>
              <a:t>         </a:t>
            </a:r>
            <a:r>
              <a:rPr lang="hr-HR" sz="1600" dirty="0" smtClean="0">
                <a:solidFill>
                  <a:srgbClr val="26910D"/>
                </a:solidFill>
              </a:rPr>
              <a:t>Naredba2</a:t>
            </a:r>
            <a:endParaRPr lang="hr-HR" sz="1600" dirty="0">
              <a:solidFill>
                <a:srgbClr val="26910D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3568" y="4149080"/>
            <a:ext cx="1872208" cy="252028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 smtClean="0">
                <a:solidFill>
                  <a:schemeClr val="tx1"/>
                </a:solidFill>
              </a:rPr>
              <a:t>If</a:t>
            </a:r>
            <a:r>
              <a:rPr lang="hr-HR" sz="1600" dirty="0" smtClean="0"/>
              <a:t> </a:t>
            </a:r>
            <a:r>
              <a:rPr lang="hr-HR" sz="1600" dirty="0" smtClean="0">
                <a:solidFill>
                  <a:srgbClr val="FF0000"/>
                </a:solidFill>
              </a:rPr>
              <a:t>logički uvjet</a:t>
            </a:r>
            <a:r>
              <a:rPr lang="hr-HR" sz="1600" dirty="0" smtClean="0">
                <a:solidFill>
                  <a:schemeClr val="tx1"/>
                </a:solidFill>
              </a:rPr>
              <a:t>1:</a:t>
            </a:r>
            <a:r>
              <a:rPr lang="hr-HR" sz="1600" dirty="0" smtClean="0"/>
              <a:t>:</a:t>
            </a:r>
          </a:p>
          <a:p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</a:rPr>
              <a:t>         Naredba1</a:t>
            </a:r>
          </a:p>
          <a:p>
            <a:r>
              <a:rPr lang="hr-HR" sz="1600" dirty="0">
                <a:solidFill>
                  <a:schemeClr val="tx1"/>
                </a:solidFill>
              </a:rPr>
              <a:t>If</a:t>
            </a:r>
            <a:r>
              <a:rPr lang="hr-HR" sz="1600" dirty="0"/>
              <a:t> </a:t>
            </a:r>
            <a:r>
              <a:rPr lang="hr-HR" sz="1600" dirty="0">
                <a:solidFill>
                  <a:srgbClr val="FF0000"/>
                </a:solidFill>
              </a:rPr>
              <a:t>logički </a:t>
            </a:r>
            <a:r>
              <a:rPr lang="hr-HR" sz="1600" dirty="0" smtClean="0">
                <a:solidFill>
                  <a:srgbClr val="FF0000"/>
                </a:solidFill>
              </a:rPr>
              <a:t>uvjet</a:t>
            </a:r>
            <a:r>
              <a:rPr lang="hr-HR" sz="1600" dirty="0" smtClean="0">
                <a:solidFill>
                  <a:schemeClr val="tx1"/>
                </a:solidFill>
              </a:rPr>
              <a:t>2:</a:t>
            </a:r>
            <a:r>
              <a:rPr lang="hr-HR" sz="1600" dirty="0" smtClean="0"/>
              <a:t>:</a:t>
            </a:r>
            <a:endParaRPr lang="hr-HR" sz="1600" dirty="0"/>
          </a:p>
          <a:p>
            <a:r>
              <a:rPr lang="hr-HR" sz="1600" dirty="0">
                <a:solidFill>
                  <a:schemeClr val="accent1">
                    <a:lumMod val="50000"/>
                  </a:schemeClr>
                </a:solidFill>
              </a:rPr>
              <a:t>         </a:t>
            </a: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</a:rPr>
              <a:t>Naredba1</a:t>
            </a:r>
          </a:p>
          <a:p>
            <a:r>
              <a:rPr lang="hr-HR" sz="1600" dirty="0">
                <a:solidFill>
                  <a:schemeClr val="tx1"/>
                </a:solidFill>
              </a:rPr>
              <a:t>If</a:t>
            </a:r>
            <a:r>
              <a:rPr lang="hr-HR" sz="1600" dirty="0"/>
              <a:t> </a:t>
            </a:r>
            <a:r>
              <a:rPr lang="hr-HR" sz="1600" dirty="0">
                <a:solidFill>
                  <a:srgbClr val="FF0000"/>
                </a:solidFill>
              </a:rPr>
              <a:t>logički </a:t>
            </a:r>
            <a:r>
              <a:rPr lang="hr-HR" sz="1600" dirty="0" smtClean="0">
                <a:solidFill>
                  <a:srgbClr val="FF0000"/>
                </a:solidFill>
              </a:rPr>
              <a:t>uvjet</a:t>
            </a:r>
            <a:r>
              <a:rPr lang="hr-HR" sz="1600" dirty="0" smtClean="0">
                <a:solidFill>
                  <a:schemeClr val="tx1"/>
                </a:solidFill>
              </a:rPr>
              <a:t>3:</a:t>
            </a:r>
            <a:endParaRPr lang="hr-HR" sz="1600" dirty="0"/>
          </a:p>
          <a:p>
            <a:r>
              <a:rPr lang="hr-HR" sz="1600" dirty="0">
                <a:solidFill>
                  <a:schemeClr val="accent1">
                    <a:lumMod val="50000"/>
                  </a:schemeClr>
                </a:solidFill>
              </a:rPr>
              <a:t>         Naredba1</a:t>
            </a:r>
          </a:p>
          <a:p>
            <a:r>
              <a:rPr lang="hr-HR" sz="1600" dirty="0">
                <a:solidFill>
                  <a:schemeClr val="tx1"/>
                </a:solidFill>
              </a:rPr>
              <a:t>If</a:t>
            </a:r>
            <a:r>
              <a:rPr lang="hr-HR" sz="1600" dirty="0"/>
              <a:t> </a:t>
            </a:r>
            <a:r>
              <a:rPr lang="hr-HR" sz="1600" dirty="0">
                <a:solidFill>
                  <a:srgbClr val="FF0000"/>
                </a:solidFill>
              </a:rPr>
              <a:t>logički </a:t>
            </a:r>
            <a:r>
              <a:rPr lang="hr-HR" sz="1600" dirty="0" smtClean="0">
                <a:solidFill>
                  <a:srgbClr val="FF0000"/>
                </a:solidFill>
              </a:rPr>
              <a:t>uvjet</a:t>
            </a:r>
            <a:r>
              <a:rPr lang="hr-HR" sz="1600" dirty="0" smtClean="0">
                <a:solidFill>
                  <a:schemeClr val="tx1"/>
                </a:solidFill>
              </a:rPr>
              <a:t>4:</a:t>
            </a:r>
            <a:endParaRPr lang="hr-HR" sz="1600" dirty="0"/>
          </a:p>
          <a:p>
            <a:r>
              <a:rPr lang="hr-HR" sz="1600" dirty="0">
                <a:solidFill>
                  <a:schemeClr val="accent1">
                    <a:lumMod val="50000"/>
                  </a:schemeClr>
                </a:solidFill>
              </a:rPr>
              <a:t>         Naredba1</a:t>
            </a:r>
          </a:p>
          <a:p>
            <a:endParaRPr lang="hr-HR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hr-HR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6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Složeno grananje: naredba </a:t>
            </a:r>
            <a:br>
              <a:rPr lang="hr-HR" dirty="0"/>
            </a:br>
            <a:r>
              <a:rPr lang="hr-HR" dirty="0"/>
              <a:t>if…elif…else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hr-HR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45B7-4780-48FD-96B5-AFD0EB8AE673}" type="datetime1">
              <a:rPr lang="hr-HR" smtClean="0"/>
              <a:t>13.2.2019.</a:t>
            </a:fld>
            <a:endParaRPr lang="hr-HR"/>
          </a:p>
        </p:txBody>
      </p:sp>
      <p:sp>
        <p:nvSpPr>
          <p:cNvPr id="7" name="Rounded Rectangle 6"/>
          <p:cNvSpPr/>
          <p:nvPr/>
        </p:nvSpPr>
        <p:spPr>
          <a:xfrm>
            <a:off x="323529" y="2816932"/>
            <a:ext cx="3456384" cy="2668942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dirty="0" smtClean="0">
                <a:solidFill>
                  <a:schemeClr val="tx1"/>
                </a:solidFill>
              </a:rPr>
              <a:t>If</a:t>
            </a:r>
            <a:r>
              <a:rPr lang="hr-HR" sz="2800" dirty="0" smtClean="0"/>
              <a:t>    </a:t>
            </a:r>
            <a:r>
              <a:rPr lang="hr-HR" sz="2800" dirty="0" smtClean="0">
                <a:solidFill>
                  <a:srgbClr val="FF0000"/>
                </a:solidFill>
              </a:rPr>
              <a:t>logički    uvjet1</a:t>
            </a:r>
            <a:r>
              <a:rPr lang="hr-HR" sz="2800" dirty="0" smtClean="0">
                <a:solidFill>
                  <a:schemeClr val="tx1"/>
                </a:solidFill>
              </a:rPr>
              <a:t>:</a:t>
            </a:r>
            <a:r>
              <a:rPr lang="hr-HR" sz="2800" dirty="0" smtClean="0"/>
              <a:t>:</a:t>
            </a:r>
          </a:p>
          <a:p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                Naredba1</a:t>
            </a:r>
          </a:p>
          <a:p>
            <a:r>
              <a:rPr lang="hr-HR" sz="2800" dirty="0">
                <a:solidFill>
                  <a:schemeClr val="tx1"/>
                </a:solidFill>
              </a:rPr>
              <a:t>e</a:t>
            </a:r>
            <a:r>
              <a:rPr lang="hr-HR" sz="2800" dirty="0" smtClean="0">
                <a:solidFill>
                  <a:schemeClr val="tx1"/>
                </a:solidFill>
              </a:rPr>
              <a:t>lseif </a:t>
            </a:r>
            <a:r>
              <a:rPr lang="hr-HR" sz="2800" dirty="0" smtClean="0">
                <a:solidFill>
                  <a:srgbClr val="FF0000"/>
                </a:solidFill>
              </a:rPr>
              <a:t>logički uvjet2</a:t>
            </a:r>
            <a:r>
              <a:rPr lang="hr-HR" sz="2800" dirty="0" smtClean="0">
                <a:solidFill>
                  <a:schemeClr val="tx1"/>
                </a:solidFill>
              </a:rPr>
              <a:t>:</a:t>
            </a:r>
          </a:p>
          <a:p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                 </a:t>
            </a:r>
            <a:r>
              <a:rPr lang="hr-HR" sz="2800" dirty="0" smtClean="0">
                <a:solidFill>
                  <a:srgbClr val="26910D"/>
                </a:solidFill>
              </a:rPr>
              <a:t>Naredba2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else: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                 </a:t>
            </a:r>
            <a:r>
              <a:rPr lang="hr-HR" sz="2800" dirty="0" smtClean="0">
                <a:solidFill>
                  <a:srgbClr val="FFC000"/>
                </a:solidFill>
              </a:rPr>
              <a:t>Naredba3</a:t>
            </a:r>
            <a:endParaRPr lang="hr-HR" sz="2800" dirty="0">
              <a:solidFill>
                <a:srgbClr val="FFC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23928" y="2802882"/>
            <a:ext cx="5112568" cy="3002382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 smtClean="0">
                <a:solidFill>
                  <a:schemeClr val="tx1"/>
                </a:solidFill>
              </a:rPr>
              <a:t>Ako    je</a:t>
            </a:r>
            <a:r>
              <a:rPr lang="hr-HR" sz="2400" dirty="0" smtClean="0"/>
              <a:t>    </a:t>
            </a:r>
            <a:r>
              <a:rPr lang="hr-HR" sz="2400" dirty="0" smtClean="0">
                <a:solidFill>
                  <a:srgbClr val="FF0000"/>
                </a:solidFill>
              </a:rPr>
              <a:t>logički    uvjet1   </a:t>
            </a:r>
            <a:r>
              <a:rPr lang="hr-HR" sz="2400" dirty="0" smtClean="0">
                <a:solidFill>
                  <a:schemeClr val="tx1"/>
                </a:solidFill>
              </a:rPr>
              <a:t>ispunjen:</a:t>
            </a:r>
            <a:r>
              <a:rPr lang="hr-HR" sz="2400" dirty="0" smtClean="0"/>
              <a:t>:</a:t>
            </a:r>
          </a:p>
          <a:p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Izvrši naredbu1</a:t>
            </a:r>
          </a:p>
          <a:p>
            <a:r>
              <a:rPr lang="hr-HR" sz="2400" dirty="0" smtClean="0">
                <a:solidFill>
                  <a:schemeClr val="tx1"/>
                </a:solidFill>
              </a:rPr>
              <a:t>Inače ako je </a:t>
            </a:r>
            <a:r>
              <a:rPr lang="hr-HR" sz="2400" dirty="0" smtClean="0">
                <a:solidFill>
                  <a:srgbClr val="FF0000"/>
                </a:solidFill>
              </a:rPr>
              <a:t>logički uvjet2 </a:t>
            </a:r>
            <a:r>
              <a:rPr lang="hr-HR" sz="2400" dirty="0" smtClean="0">
                <a:solidFill>
                  <a:schemeClr val="tx1"/>
                </a:solidFill>
              </a:rPr>
              <a:t>ispunjen:</a:t>
            </a:r>
          </a:p>
          <a:p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</a:t>
            </a: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Izvrši naredbu2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Inače</a:t>
            </a:r>
          </a:p>
          <a:p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Izvrši naredbu3</a:t>
            </a:r>
            <a:endParaRPr lang="hr-H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613" y="6205954"/>
            <a:ext cx="86409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uvlake</a:t>
            </a:r>
            <a:endParaRPr lang="hr-HR" dirty="0"/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V="1">
            <a:off x="612661" y="5203780"/>
            <a:ext cx="223307" cy="10021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14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Zadatak. Veci manji if elif else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Napiši program koji za dva unesena broja (a,b) provjerava koji je veći. Ako su jednaki, program ispisuje ‘Brojevi su jednaki.’ Koristi if….elif….else strukturu.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9D2E3-AF2A-4F6A-B4DE-8C84B3FE0649}" type="datetime1">
              <a:rPr lang="hr-HR" smtClean="0"/>
              <a:t>13.2.2019.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70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Zadatak. Veci manji if elif else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/>
              <a:t>a=int(input('Upisi a='))</a:t>
            </a:r>
          </a:p>
          <a:p>
            <a:pPr marL="0" indent="0">
              <a:buNone/>
            </a:pPr>
            <a:r>
              <a:rPr lang="hr-HR" dirty="0" smtClean="0"/>
              <a:t>b=int(input('Upisi b='))</a:t>
            </a:r>
          </a:p>
          <a:p>
            <a:pPr marL="0" indent="0">
              <a:buNone/>
            </a:pPr>
            <a:r>
              <a:rPr lang="hr-HR" dirty="0" smtClean="0"/>
              <a:t>if a&gt;b:</a:t>
            </a:r>
          </a:p>
          <a:p>
            <a:pPr marL="0" indent="0">
              <a:buNone/>
            </a:pPr>
            <a:r>
              <a:rPr lang="hr-HR" dirty="0" smtClean="0"/>
              <a:t>    print(a,' je veci broj.')</a:t>
            </a:r>
          </a:p>
          <a:p>
            <a:pPr marL="0" indent="0">
              <a:buNone/>
            </a:pPr>
            <a:r>
              <a:rPr lang="hr-HR" dirty="0" smtClean="0"/>
              <a:t>elif b&gt;a:</a:t>
            </a:r>
          </a:p>
          <a:p>
            <a:pPr marL="0" indent="0">
              <a:buNone/>
            </a:pPr>
            <a:r>
              <a:rPr lang="hr-HR" dirty="0" smtClean="0"/>
              <a:t>    print(b, 'je veci broj.')</a:t>
            </a:r>
          </a:p>
          <a:p>
            <a:pPr marL="0" indent="0">
              <a:buNone/>
            </a:pPr>
            <a:r>
              <a:rPr lang="hr-HR" dirty="0" smtClean="0"/>
              <a:t>else:</a:t>
            </a:r>
          </a:p>
          <a:p>
            <a:pPr marL="0" indent="0">
              <a:buNone/>
            </a:pPr>
            <a:r>
              <a:rPr lang="hr-HR" dirty="0" smtClean="0"/>
              <a:t>    print('Brojevi su jednaki.')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098435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Zadatak. Pozitivan negativan if elif else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Napiši program koji upisuje jedan broj (a) te ispisuje je li taj broj pozitivan, negativan ili jednak nuli. Koristi if….elif…else strukturu.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9D2E3-AF2A-4F6A-B4DE-8C84B3FE0649}" type="datetime1">
              <a:rPr lang="hr-HR" smtClean="0"/>
              <a:t>13.2.2019.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845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Zadatak. Pozitivan negativan if elif else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a=int(input('Upisi a='))</a:t>
            </a:r>
          </a:p>
          <a:p>
            <a:pPr marL="0" indent="0">
              <a:buNone/>
            </a:pPr>
            <a:r>
              <a:rPr lang="hr-HR" dirty="0" smtClean="0"/>
              <a:t>if a&gt;0:</a:t>
            </a:r>
          </a:p>
          <a:p>
            <a:pPr marL="0" indent="0">
              <a:buNone/>
            </a:pPr>
            <a:r>
              <a:rPr lang="hr-HR" dirty="0" smtClean="0"/>
              <a:t>    print(a, 'je pozitivan broj.')</a:t>
            </a:r>
          </a:p>
          <a:p>
            <a:pPr marL="0" indent="0">
              <a:buNone/>
            </a:pPr>
            <a:r>
              <a:rPr lang="hr-HR" dirty="0" smtClean="0"/>
              <a:t>elif a&lt;0:</a:t>
            </a:r>
          </a:p>
          <a:p>
            <a:pPr marL="0" indent="0">
              <a:buNone/>
            </a:pPr>
            <a:r>
              <a:rPr lang="hr-HR" dirty="0" smtClean="0"/>
              <a:t>    print(a, 'je negativan broj.')</a:t>
            </a:r>
          </a:p>
          <a:p>
            <a:pPr marL="0" indent="0">
              <a:buNone/>
            </a:pPr>
            <a:r>
              <a:rPr lang="hr-HR" dirty="0" smtClean="0"/>
              <a:t>else:</a:t>
            </a:r>
          </a:p>
          <a:p>
            <a:pPr marL="0" indent="0">
              <a:buNone/>
            </a:pPr>
            <a:r>
              <a:rPr lang="hr-HR" dirty="0" smtClean="0"/>
              <a:t>    print('Broj je nula.')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54629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Zadatak. Jednoznamenkast dvoznamenkast troznamenkast if elif else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Lucija i Marko igraju igru brojeva. Lucija će reći jedan broj od 1 do 300, a Marko će reći je li taj broj jednoznamenkast, dvoznamenkast ili troznamenkast.</a:t>
            </a:r>
          </a:p>
          <a:p>
            <a:r>
              <a:rPr lang="hr-HR" dirty="0" smtClean="0"/>
              <a:t>Napiši sljedeći program koristeći if…elif…else strukturu.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9D2E3-AF2A-4F6A-B4DE-8C84B3FE0649}" type="datetime1">
              <a:rPr lang="hr-HR" smtClean="0"/>
              <a:t>13.2.2019.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536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Zadatak. Jednoznamenkast dvoznamenkast troznamenkast if elif else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/>
              <a:t>Jedno od mogućih rješenja:</a:t>
            </a:r>
          </a:p>
          <a:p>
            <a:pPr marL="0" indent="0">
              <a:buNone/>
            </a:pPr>
            <a:r>
              <a:rPr lang="hr-HR" dirty="0" smtClean="0"/>
              <a:t>a=int(input('Upisi a='))</a:t>
            </a:r>
          </a:p>
          <a:p>
            <a:pPr marL="0" indent="0">
              <a:buNone/>
            </a:pPr>
            <a:r>
              <a:rPr lang="hr-HR" dirty="0" smtClean="0"/>
              <a:t>if a&lt;10:</a:t>
            </a:r>
          </a:p>
          <a:p>
            <a:pPr marL="0" indent="0">
              <a:buNone/>
            </a:pPr>
            <a:r>
              <a:rPr lang="hr-HR" dirty="0" smtClean="0"/>
              <a:t>    print(a, ' je jednoznamenkast broj.')</a:t>
            </a:r>
          </a:p>
          <a:p>
            <a:pPr marL="0" indent="0">
              <a:buNone/>
            </a:pPr>
            <a:r>
              <a:rPr lang="hr-HR" dirty="0" smtClean="0"/>
              <a:t>elif a&gt;=100:</a:t>
            </a:r>
          </a:p>
          <a:p>
            <a:pPr marL="0" indent="0">
              <a:buNone/>
            </a:pPr>
            <a:r>
              <a:rPr lang="hr-HR" dirty="0" smtClean="0"/>
              <a:t>    print(a, ' je troznamenkast broj.')</a:t>
            </a:r>
          </a:p>
          <a:p>
            <a:pPr marL="0" indent="0">
              <a:buNone/>
            </a:pPr>
            <a:r>
              <a:rPr lang="hr-HR" dirty="0" smtClean="0"/>
              <a:t>else:</a:t>
            </a:r>
          </a:p>
          <a:p>
            <a:pPr marL="0" indent="0">
              <a:buNone/>
            </a:pPr>
            <a:r>
              <a:rPr lang="hr-HR" dirty="0" smtClean="0"/>
              <a:t>    print(a, ' je dvoznamenkast broj.')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44945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Petljamo petlju (for)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b="1" dirty="0"/>
              <a:t>Petlja</a:t>
            </a:r>
            <a:r>
              <a:rPr lang="hr-HR" dirty="0"/>
              <a:t> je dio programa koji se ponavlja. </a:t>
            </a:r>
          </a:p>
          <a:p>
            <a:r>
              <a:rPr lang="hr-HR" dirty="0"/>
              <a:t>Postoje dvije vrste petlji: </a:t>
            </a:r>
          </a:p>
          <a:p>
            <a:pPr marL="114300" indent="0">
              <a:buNone/>
            </a:pPr>
            <a:r>
              <a:rPr lang="hr-HR" dirty="0"/>
              <a:t>       - petlje bez logičkog uvjeta</a:t>
            </a:r>
          </a:p>
          <a:p>
            <a:pPr marL="114300" indent="0">
              <a:buNone/>
            </a:pPr>
            <a:r>
              <a:rPr lang="hr-HR" dirty="0"/>
              <a:t>       - petlje s logičkim uvjetom </a:t>
            </a:r>
            <a:endParaRPr lang="hr-HR" dirty="0" smtClean="0"/>
          </a:p>
          <a:p>
            <a:pPr marL="114300" indent="0">
              <a:buNone/>
            </a:pPr>
            <a:endParaRPr lang="hr-HR" dirty="0" smtClean="0"/>
          </a:p>
          <a:p>
            <a:r>
              <a:rPr lang="hr-HR" b="1" dirty="0"/>
              <a:t>Petlje bez logičkog uvjeta </a:t>
            </a:r>
            <a:r>
              <a:rPr lang="hr-HR" dirty="0"/>
              <a:t>je vrsta petlje u kojoj unaprijed postavljaš broj ponavljanja. One imaju </a:t>
            </a:r>
            <a:r>
              <a:rPr lang="hr-HR" b="1" dirty="0"/>
              <a:t>konačan broj ponavljanja</a:t>
            </a:r>
            <a:r>
              <a:rPr lang="hr-HR" dirty="0"/>
              <a:t> te uvijek započinju s određenim naredbama kojima je definiran  broj ponavljanja.</a:t>
            </a:r>
          </a:p>
          <a:p>
            <a:pPr marL="114300" indent="0">
              <a:buNone/>
            </a:pPr>
            <a:endParaRPr lang="hr-HR" dirty="0"/>
          </a:p>
          <a:p>
            <a:r>
              <a:rPr lang="hr-HR" dirty="0"/>
              <a:t>U Pythonu za petlju bez logičkog uvjeta koristimo naredbu </a:t>
            </a:r>
            <a:r>
              <a:rPr lang="hr-HR" b="1" dirty="0"/>
              <a:t>for.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14854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Petljamo petlju (for)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Zadatak. Ispiši sve brojeve od 0 do 5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Program 			Program s for petljom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print(0)			</a:t>
            </a:r>
            <a:r>
              <a:rPr lang="en-US" dirty="0"/>
              <a:t>for a in range(6</a:t>
            </a:r>
            <a:r>
              <a:rPr lang="en-US" dirty="0" smtClean="0"/>
              <a:t>):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print(1)</a:t>
            </a:r>
            <a:r>
              <a:rPr lang="en-US" dirty="0"/>
              <a:t> </a:t>
            </a:r>
            <a:r>
              <a:rPr lang="hr-HR" dirty="0" smtClean="0"/>
              <a:t>				</a:t>
            </a:r>
            <a:r>
              <a:rPr lang="en-US" dirty="0" smtClean="0"/>
              <a:t>print(a</a:t>
            </a:r>
            <a:r>
              <a:rPr lang="en-US" dirty="0"/>
              <a:t>)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print(2)</a:t>
            </a:r>
          </a:p>
          <a:p>
            <a:pPr marL="0" indent="0">
              <a:buNone/>
            </a:pPr>
            <a:r>
              <a:rPr lang="hr-HR" dirty="0"/>
              <a:t>print(3)</a:t>
            </a:r>
          </a:p>
          <a:p>
            <a:pPr marL="0" indent="0">
              <a:buNone/>
            </a:pPr>
            <a:r>
              <a:rPr lang="hr-HR" dirty="0"/>
              <a:t>print(4)</a:t>
            </a:r>
          </a:p>
          <a:p>
            <a:pPr marL="0" indent="0">
              <a:buNone/>
            </a:pPr>
            <a:r>
              <a:rPr lang="hr-HR" dirty="0"/>
              <a:t>print(5)</a:t>
            </a:r>
          </a:p>
        </p:txBody>
      </p:sp>
      <p:pic>
        <p:nvPicPr>
          <p:cNvPr id="4" name="Slika 9"/>
          <p:cNvPicPr>
            <a:picLocks noChangeAspect="1"/>
          </p:cNvPicPr>
          <p:nvPr/>
        </p:nvPicPr>
        <p:blipFill rotWithShape="1">
          <a:blip r:embed="rId2"/>
          <a:srcRect l="8538" t="52985" r="84746" b="17244"/>
          <a:stretch/>
        </p:blipFill>
        <p:spPr>
          <a:xfrm>
            <a:off x="8028384" y="3356992"/>
            <a:ext cx="842341" cy="210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48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Provjerimo je li broj pozitivan ili negativan?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Kada je broj pozitivan, a kada je negativan?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C782-916A-49F8-AC94-4793C6AF898A}" type="datetime1">
              <a:rPr lang="hr-HR" smtClean="0"/>
              <a:t>13.2.2019.</a:t>
            </a:fld>
            <a:endParaRPr lang="hr-H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3" t="27668" r="24880" b="36166"/>
          <a:stretch/>
        </p:blipFill>
        <p:spPr bwMode="auto">
          <a:xfrm>
            <a:off x="708923" y="2060848"/>
            <a:ext cx="743134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83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Petljamo petlju (for)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		for br in range(6):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		print(br)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539552" y="2780928"/>
            <a:ext cx="20162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Varijabla br je brojač petlje 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3888" y="3356992"/>
            <a:ext cx="20162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Ispis vrijednosti brojača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84168" y="1412776"/>
            <a:ext cx="20162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Broj koraka</a:t>
            </a:r>
            <a:endParaRPr lang="hr-HR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23728" y="2132856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283968" y="2780928"/>
            <a:ext cx="144016" cy="39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220072" y="1628800"/>
            <a:ext cx="86409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39552" y="5085184"/>
            <a:ext cx="770485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VAŽNO! Nakon postavljanja broja koraka potrebno je upisati dvotočje (:). Nakon što se stisne tipka ENTER program će </a:t>
            </a:r>
            <a:r>
              <a:rPr lang="hr-HR" b="1" u="sng" dirty="0" smtClean="0">
                <a:solidFill>
                  <a:schemeClr val="tx1"/>
                </a:solidFill>
              </a:rPr>
              <a:t>automatski uvući redak</a:t>
            </a:r>
            <a:endParaRPr lang="hr-HR" b="1" u="sng" dirty="0">
              <a:solidFill>
                <a:schemeClr val="tx1"/>
              </a:solidFill>
            </a:endParaRPr>
          </a:p>
        </p:txBody>
      </p:sp>
      <p:pic>
        <p:nvPicPr>
          <p:cNvPr id="18" name="Slika 9"/>
          <p:cNvPicPr>
            <a:picLocks noChangeAspect="1"/>
          </p:cNvPicPr>
          <p:nvPr/>
        </p:nvPicPr>
        <p:blipFill rotWithShape="1">
          <a:blip r:embed="rId2"/>
          <a:srcRect l="8538" t="52985" r="84746" b="17244"/>
          <a:stretch/>
        </p:blipFill>
        <p:spPr>
          <a:xfrm>
            <a:off x="7884368" y="2575973"/>
            <a:ext cx="842341" cy="210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799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Petljamo petlju (for)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r-HR" dirty="0" smtClean="0"/>
              <a:t>for br in range(6):</a:t>
            </a:r>
          </a:p>
          <a:p>
            <a:pPr marL="0" indent="0">
              <a:buNone/>
            </a:pPr>
            <a:r>
              <a:rPr lang="hr-HR" dirty="0" smtClean="0"/>
              <a:t>         print(br)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/>
              <a:t>Da bi petlja for u svakom trenutku znala na kojem je koraku ponavljanja pomaže joj </a:t>
            </a:r>
            <a:r>
              <a:rPr lang="hr-HR" b="1" dirty="0"/>
              <a:t>kontrolna varijabla </a:t>
            </a:r>
            <a:r>
              <a:rPr lang="hr-HR" dirty="0"/>
              <a:t>petlje ili </a:t>
            </a:r>
            <a:r>
              <a:rPr lang="hr-HR" b="1" dirty="0"/>
              <a:t>brojač</a:t>
            </a:r>
            <a:r>
              <a:rPr lang="hr-HR" dirty="0"/>
              <a:t>. Npr. br in range (6)</a:t>
            </a:r>
          </a:p>
          <a:p>
            <a:pPr marL="114300" indent="0">
              <a:buNone/>
            </a:pPr>
            <a:endParaRPr lang="hr-HR" dirty="0"/>
          </a:p>
          <a:p>
            <a:r>
              <a:rPr lang="hr-HR" dirty="0"/>
              <a:t>Varijabla </a:t>
            </a:r>
            <a:r>
              <a:rPr lang="hr-HR" b="1" dirty="0"/>
              <a:t>br</a:t>
            </a:r>
            <a:r>
              <a:rPr lang="hr-HR" dirty="0"/>
              <a:t> je brojač petlje. Brojač se koristi tako da se postavi </a:t>
            </a:r>
            <a:r>
              <a:rPr lang="hr-HR" b="1" dirty="0"/>
              <a:t>početna vrijednost </a:t>
            </a:r>
            <a:r>
              <a:rPr lang="hr-HR" dirty="0"/>
              <a:t>i </a:t>
            </a:r>
            <a:r>
              <a:rPr lang="hr-HR" b="1" dirty="0"/>
              <a:t>broj koraka </a:t>
            </a:r>
            <a:r>
              <a:rPr lang="hr-HR" dirty="0"/>
              <a:t>izvođenja petlje.</a:t>
            </a:r>
          </a:p>
          <a:p>
            <a:pPr marL="114300" indent="0">
              <a:buNone/>
            </a:pPr>
            <a:endParaRPr lang="hr-HR" dirty="0"/>
          </a:p>
          <a:p>
            <a:r>
              <a:rPr lang="hr-HR" dirty="0"/>
              <a:t>Broj ponavljanja može se zadavati izravnim upisivanjem broja ponavljanja u naredbi petlje ili zadavanjem pomoću varijable.</a:t>
            </a:r>
          </a:p>
          <a:p>
            <a:endParaRPr lang="hr-HR" dirty="0" smtClean="0"/>
          </a:p>
          <a:p>
            <a:r>
              <a:rPr lang="hr-HR" dirty="0" smtClean="0"/>
              <a:t>Petlja for </a:t>
            </a:r>
            <a:r>
              <a:rPr lang="hr-HR" dirty="0"/>
              <a:t>upotrebljava varijablu </a:t>
            </a:r>
            <a:r>
              <a:rPr lang="hr-HR" dirty="0" smtClean="0"/>
              <a:t>br </a:t>
            </a:r>
            <a:r>
              <a:rPr lang="hr-HR" dirty="0"/>
              <a:t>kao brojač kojim kontrolira koliko se puta ponavlja izvršavanje odabranih naredbi. Brojač se postavlja na početnu vrijednost, a svakim daljnjim izvršavanjem petlje brojač se povećava dok ne dostigne graničnu vrijednost i petlja prekine s radom. U našem je primjeru granična vrijednost brojača </a:t>
            </a:r>
            <a:r>
              <a:rPr lang="hr-HR" dirty="0" smtClean="0"/>
              <a:t>6.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64134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Petljamo petlju (for)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for br in range(6):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print(br)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Za varijablu br vrijedi da su to svi </a:t>
            </a:r>
          </a:p>
          <a:p>
            <a:pPr marL="0" indent="0">
              <a:buNone/>
            </a:pPr>
            <a:r>
              <a:rPr lang="hr-HR" dirty="0" smtClean="0"/>
              <a:t>brojevi od 0 do 5 (ukupno 6)</a:t>
            </a:r>
          </a:p>
          <a:p>
            <a:pPr marL="0" indent="0">
              <a:buNone/>
            </a:pPr>
            <a:r>
              <a:rPr lang="hr-HR" dirty="0" smtClean="0"/>
              <a:t>Prva vrijednost varijable br je 0, zatim 1, 2, 3, 4, i 5.</a:t>
            </a:r>
            <a:endParaRPr lang="hr-HR" dirty="0"/>
          </a:p>
        </p:txBody>
      </p:sp>
      <p:pic>
        <p:nvPicPr>
          <p:cNvPr id="4" name="Slika 9"/>
          <p:cNvPicPr>
            <a:picLocks noChangeAspect="1"/>
          </p:cNvPicPr>
          <p:nvPr/>
        </p:nvPicPr>
        <p:blipFill rotWithShape="1">
          <a:blip r:embed="rId2"/>
          <a:srcRect l="8538" t="52985" r="84746" b="17244"/>
          <a:stretch/>
        </p:blipFill>
        <p:spPr>
          <a:xfrm>
            <a:off x="7164288" y="1827381"/>
            <a:ext cx="842341" cy="210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53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Određivanje početne vrijednosti te načina povećavanja brojača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544670"/>
              </p:ext>
            </p:extLst>
          </p:nvPr>
        </p:nvGraphicFramePr>
        <p:xfrm>
          <a:off x="1043608" y="2348880"/>
          <a:ext cx="6096000" cy="3114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aseline="0" dirty="0" smtClean="0"/>
                        <a:t>Raspon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Pojašnjenje</a:t>
                      </a:r>
                      <a:endParaRPr lang="hr-H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range(6)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Početna vrijednost brojača je 0, granična vrijednost je 6, brojač</a:t>
                      </a:r>
                      <a:r>
                        <a:rPr lang="hr-HR" baseline="0" dirty="0" smtClean="0"/>
                        <a:t> se povećava za 1</a:t>
                      </a:r>
                      <a:endParaRPr lang="hr-H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range(5,101)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Poečtna vrijednost brojača je 1, granična vrijednost je 101, brojač se uvećava za 1</a:t>
                      </a:r>
                      <a:endParaRPr lang="hr-H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range(1,11,2)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Početna</a:t>
                      </a:r>
                      <a:r>
                        <a:rPr lang="hr-HR" baseline="0" dirty="0" smtClean="0"/>
                        <a:t> vrijednost brojača je 1, granična vrijednost je 11, brojač se uvećava za 2</a:t>
                      </a:r>
                      <a:endParaRPr lang="hr-H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0690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Određivanje početne vrijednosti te načina povećavanja brojača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Primjetili ste prilikom pisanja naredbe for da Python ispisuje način primjene ove naredbe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" t="12744" r="55030" b="72753"/>
          <a:stretch/>
        </p:blipFill>
        <p:spPr bwMode="auto">
          <a:xfrm>
            <a:off x="755576" y="2924944"/>
            <a:ext cx="726474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3523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Zadatak. Ispiši sve jednoznamenkaste brojeve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x in range(1,10):</a:t>
            </a:r>
          </a:p>
          <a:p>
            <a:pPr marL="0" indent="0">
              <a:buNone/>
            </a:pPr>
            <a:r>
              <a:rPr lang="en-US" dirty="0"/>
              <a:t>    print(x)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" t="7579" r="86592" b="57662"/>
          <a:stretch/>
        </p:blipFill>
        <p:spPr bwMode="auto">
          <a:xfrm>
            <a:off x="5796136" y="1772816"/>
            <a:ext cx="2088232" cy="406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5990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Zadatak. Ispiši svaki peti broj od 100 do 150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x in range(100,151,5):</a:t>
            </a:r>
          </a:p>
          <a:p>
            <a:pPr marL="0" indent="0">
              <a:buNone/>
            </a:pPr>
            <a:r>
              <a:rPr lang="en-US" dirty="0"/>
              <a:t>    print(x</a:t>
            </a:r>
            <a:r>
              <a:rPr lang="en-US" dirty="0" smtClean="0"/>
              <a:t>)</a:t>
            </a:r>
            <a:endParaRPr lang="hr-H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t="14771" r="83170" b="43672"/>
          <a:stretch/>
        </p:blipFill>
        <p:spPr bwMode="auto">
          <a:xfrm>
            <a:off x="6228184" y="1556792"/>
            <a:ext cx="2016224" cy="495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1682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Zadatak. Parni do 100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a in range(2,101,2):</a:t>
            </a:r>
          </a:p>
          <a:p>
            <a:pPr marL="0" indent="0">
              <a:buNone/>
            </a:pPr>
            <a:r>
              <a:rPr lang="en-US" dirty="0"/>
              <a:t>    print(a)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6" t="11525" r="78468" b="2660"/>
          <a:stretch/>
        </p:blipFill>
        <p:spPr bwMode="auto">
          <a:xfrm>
            <a:off x="7236296" y="620688"/>
            <a:ext cx="151216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904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Zadatak. Ispis brojeva do 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Napiši računalni program koji će ispisati n broj prirodnih brojeva od 1 do n (n-nepoznanica)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n=</a:t>
            </a:r>
            <a:r>
              <a:rPr lang="en-US" dirty="0" err="1" smtClean="0"/>
              <a:t>int</a:t>
            </a:r>
            <a:r>
              <a:rPr lang="en-US" dirty="0" smtClean="0"/>
              <a:t>(input(</a:t>
            </a:r>
            <a:r>
              <a:rPr lang="hr-HR" dirty="0" smtClean="0"/>
              <a:t>‘n=‘</a:t>
            </a:r>
            <a:r>
              <a:rPr lang="en-US" dirty="0" smtClean="0"/>
              <a:t>))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for x in range(1,n+1):</a:t>
            </a:r>
          </a:p>
          <a:p>
            <a:pPr marL="0" indent="0">
              <a:buNone/>
            </a:pPr>
            <a:r>
              <a:rPr lang="en-US" dirty="0"/>
              <a:t>    print(x)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" t="2546" r="89372" b="69048"/>
          <a:stretch/>
        </p:blipFill>
        <p:spPr bwMode="auto">
          <a:xfrm>
            <a:off x="6405251" y="3068960"/>
            <a:ext cx="1486013" cy="279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0233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Zadatak. Ispis brojeva od a do b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Napiši računalni program koji će ispisati sve brojeve između a i b. Brojevi a i b upisuju se kao ulazne vrijednosti kada se program izvodi.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a=</a:t>
            </a:r>
            <a:r>
              <a:rPr lang="en-US" dirty="0" err="1" smtClean="0"/>
              <a:t>int</a:t>
            </a:r>
            <a:r>
              <a:rPr lang="en-US" dirty="0" smtClean="0"/>
              <a:t>(input</a:t>
            </a:r>
            <a:r>
              <a:rPr lang="en-US" dirty="0"/>
              <a:t>('a='))</a:t>
            </a:r>
          </a:p>
          <a:p>
            <a:pPr marL="0" indent="0">
              <a:buNone/>
            </a:pPr>
            <a:r>
              <a:rPr lang="en-US" dirty="0"/>
              <a:t>b=</a:t>
            </a:r>
            <a:r>
              <a:rPr lang="en-US" dirty="0" err="1"/>
              <a:t>int</a:t>
            </a:r>
            <a:r>
              <a:rPr lang="en-US" dirty="0"/>
              <a:t>(input('b='))</a:t>
            </a:r>
          </a:p>
          <a:p>
            <a:pPr marL="0" indent="0">
              <a:buNone/>
            </a:pPr>
            <a:r>
              <a:rPr lang="en-US" dirty="0"/>
              <a:t>for x in range(a+1,b):</a:t>
            </a:r>
          </a:p>
          <a:p>
            <a:pPr marL="0" indent="0">
              <a:buNone/>
            </a:pPr>
            <a:r>
              <a:rPr lang="en-US" dirty="0"/>
              <a:t>    print(x)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t="24163" r="84795" b="61510"/>
          <a:stretch/>
        </p:blipFill>
        <p:spPr bwMode="auto">
          <a:xfrm>
            <a:off x="5364088" y="3861048"/>
            <a:ext cx="2736304" cy="245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37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Provjerimo je li broj pozitivan ili negativan?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573016"/>
            <a:ext cx="7126120" cy="4800600"/>
          </a:xfrm>
        </p:spPr>
        <p:txBody>
          <a:bodyPr/>
          <a:lstStyle/>
          <a:p>
            <a:r>
              <a:rPr lang="hr-HR" dirty="0" smtClean="0"/>
              <a:t>Ako je broj veći od nule	-PRVI UVJET</a:t>
            </a:r>
          </a:p>
          <a:p>
            <a:pPr lvl="1"/>
            <a:r>
              <a:rPr lang="hr-HR" dirty="0" smtClean="0"/>
              <a:t>Broj je pozitivan</a:t>
            </a:r>
          </a:p>
          <a:p>
            <a:r>
              <a:rPr lang="hr-HR" dirty="0" smtClean="0"/>
              <a:t>Ako je broj manji od nule	-DRUGI UVJET</a:t>
            </a:r>
          </a:p>
          <a:p>
            <a:pPr lvl="1"/>
            <a:r>
              <a:rPr lang="hr-HR" dirty="0" smtClean="0"/>
              <a:t>Broj je negativan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0F41-B305-4890-B8F7-103903D63F32}" type="datetime1">
              <a:rPr lang="hr-HR" smtClean="0"/>
              <a:t>13.2.2019.</a:t>
            </a:fld>
            <a:endParaRPr lang="hr-H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3" t="27668" r="24880" b="36166"/>
          <a:stretch/>
        </p:blipFill>
        <p:spPr bwMode="auto">
          <a:xfrm>
            <a:off x="539552" y="1556792"/>
            <a:ext cx="406954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3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Zadatak. Najveći u n broju upisanih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n=int(input('Koliko brojevam upisujemo='))</a:t>
            </a:r>
          </a:p>
          <a:p>
            <a:pPr marL="0" indent="0">
              <a:buNone/>
            </a:pPr>
            <a:r>
              <a:rPr lang="hr-HR" dirty="0"/>
              <a:t>najveci=0</a:t>
            </a:r>
          </a:p>
          <a:p>
            <a:pPr marL="0" indent="0">
              <a:buNone/>
            </a:pPr>
            <a:r>
              <a:rPr lang="hr-HR" dirty="0"/>
              <a:t>for a in range(1,n+1):</a:t>
            </a:r>
          </a:p>
          <a:p>
            <a:pPr marL="0" indent="0">
              <a:buNone/>
            </a:pPr>
            <a:r>
              <a:rPr lang="hr-HR" dirty="0"/>
              <a:t>    broj=int(input())</a:t>
            </a:r>
          </a:p>
          <a:p>
            <a:pPr marL="0" indent="0">
              <a:buNone/>
            </a:pPr>
            <a:r>
              <a:rPr lang="hr-HR" dirty="0"/>
              <a:t>    if broj&gt;najveci:</a:t>
            </a:r>
          </a:p>
          <a:p>
            <a:pPr marL="0" indent="0">
              <a:buNone/>
            </a:pPr>
            <a:r>
              <a:rPr lang="hr-HR" dirty="0"/>
              <a:t>        najveci=broj</a:t>
            </a:r>
          </a:p>
          <a:p>
            <a:pPr marL="0" indent="0">
              <a:buNone/>
            </a:pPr>
            <a:r>
              <a:rPr lang="hr-HR" dirty="0"/>
              <a:t>print(najveci)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20202" r="76246" b="61525"/>
          <a:stretch/>
        </p:blipFill>
        <p:spPr bwMode="auto">
          <a:xfrm>
            <a:off x="4666439" y="2739288"/>
            <a:ext cx="4197993" cy="2273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8933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Naredba grananja unutar petlje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Napiši računalni program koji će ispisati sve parne brojeve koji se nalaze između brojeva a i b, uključujući i te brojeve (ako su parni). Brojevi a i b unose se putem tipkovnice kao ulazne vrijednosti, a neka vrijedi pretpostavka da je uvijek prvi broj manji od drugog (a&lt;b).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9463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Naredba grananja unutar petlje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a=</a:t>
            </a:r>
            <a:r>
              <a:rPr lang="en-US" dirty="0" err="1"/>
              <a:t>int</a:t>
            </a:r>
            <a:r>
              <a:rPr lang="en-US" dirty="0"/>
              <a:t>(input('a='))</a:t>
            </a:r>
          </a:p>
          <a:p>
            <a:pPr marL="0" indent="0">
              <a:buNone/>
            </a:pPr>
            <a:r>
              <a:rPr lang="en-US" dirty="0"/>
              <a:t>b=</a:t>
            </a:r>
            <a:r>
              <a:rPr lang="en-US" dirty="0" err="1"/>
              <a:t>int</a:t>
            </a:r>
            <a:r>
              <a:rPr lang="en-US" dirty="0"/>
              <a:t>(input('b='))</a:t>
            </a:r>
          </a:p>
          <a:p>
            <a:pPr marL="0" indent="0">
              <a:buNone/>
            </a:pPr>
            <a:r>
              <a:rPr lang="en-US" dirty="0"/>
              <a:t>for i in range(a,b+1):</a:t>
            </a:r>
          </a:p>
          <a:p>
            <a:pPr marL="0" indent="0">
              <a:buNone/>
            </a:pPr>
            <a:r>
              <a:rPr lang="en-US" dirty="0"/>
              <a:t>    if i%2==0:</a:t>
            </a:r>
          </a:p>
          <a:p>
            <a:pPr marL="0" indent="0">
              <a:buNone/>
            </a:pPr>
            <a:r>
              <a:rPr lang="en-US" dirty="0"/>
              <a:t>        print(i)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096289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Zadatak. Od manjeg do većeg uvijek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For petlja funkcionira kada je prvi broj manji od drugog (a&lt;b, for x in range(a,b))</a:t>
            </a:r>
          </a:p>
          <a:p>
            <a:r>
              <a:rPr lang="hr-HR" dirty="0" smtClean="0"/>
              <a:t>Ako je prvi broj veći od drugog onda moramo zamijeniti mjesta (a&gt;b, for x in range(b,a))</a:t>
            </a:r>
          </a:p>
          <a:p>
            <a:r>
              <a:rPr lang="hr-HR" dirty="0" smtClean="0"/>
              <a:t>Ili ako je slučaj da tako želimo ispisati onda koristimo korak (-1)</a:t>
            </a:r>
          </a:p>
          <a:p>
            <a:r>
              <a:rPr lang="hr-HR" dirty="0" smtClean="0"/>
              <a:t>For x in range(a,b,-1):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88348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Zadatak. Od manjeg do većeg uvijek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Napiši računalni program koji će ispisati sve brojeve koji se nalaze između brojeva a i b. Brojevi a i b unose se putem tipkovnice kao ulazne vrijednosti.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577859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Zadatak. Od manjeg do većeg uvijek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a=</a:t>
            </a:r>
            <a:r>
              <a:rPr lang="en-US" dirty="0" err="1"/>
              <a:t>int</a:t>
            </a:r>
            <a:r>
              <a:rPr lang="en-US" dirty="0"/>
              <a:t>(input('a='))</a:t>
            </a:r>
          </a:p>
          <a:p>
            <a:pPr marL="0" indent="0">
              <a:buNone/>
            </a:pPr>
            <a:r>
              <a:rPr lang="en-US" dirty="0"/>
              <a:t>b=</a:t>
            </a:r>
            <a:r>
              <a:rPr lang="en-US" dirty="0" err="1"/>
              <a:t>int</a:t>
            </a:r>
            <a:r>
              <a:rPr lang="en-US" dirty="0"/>
              <a:t>(input('b='))</a:t>
            </a:r>
          </a:p>
          <a:p>
            <a:pPr marL="0" indent="0">
              <a:buNone/>
            </a:pPr>
            <a:r>
              <a:rPr lang="en-US" dirty="0"/>
              <a:t>if a&lt;b:</a:t>
            </a:r>
          </a:p>
          <a:p>
            <a:pPr marL="0" indent="0">
              <a:buNone/>
            </a:pPr>
            <a:r>
              <a:rPr lang="en-US" dirty="0"/>
              <a:t>    for x in range(a,b+1):</a:t>
            </a:r>
          </a:p>
          <a:p>
            <a:pPr marL="0" indent="0">
              <a:buNone/>
            </a:pPr>
            <a:r>
              <a:rPr lang="en-US" dirty="0"/>
              <a:t>        print(x)</a:t>
            </a:r>
          </a:p>
          <a:p>
            <a:pPr marL="0" indent="0">
              <a:buNone/>
            </a:pPr>
            <a:r>
              <a:rPr lang="en-US" dirty="0" err="1"/>
              <a:t>elif</a:t>
            </a:r>
            <a:r>
              <a:rPr lang="en-US" dirty="0"/>
              <a:t> b&lt;a:</a:t>
            </a:r>
          </a:p>
          <a:p>
            <a:pPr marL="0" indent="0">
              <a:buNone/>
            </a:pPr>
            <a:r>
              <a:rPr lang="en-US" dirty="0"/>
              <a:t>    for x in range(b,a+1):</a:t>
            </a:r>
          </a:p>
          <a:p>
            <a:pPr marL="0" indent="0">
              <a:buNone/>
            </a:pPr>
            <a:r>
              <a:rPr lang="en-US" dirty="0"/>
              <a:t>        print(x)</a:t>
            </a:r>
          </a:p>
          <a:p>
            <a:pPr marL="0" indent="0">
              <a:buNone/>
            </a:pPr>
            <a:r>
              <a:rPr lang="en-US" dirty="0"/>
              <a:t>else:</a:t>
            </a:r>
          </a:p>
          <a:p>
            <a:pPr marL="0" indent="0">
              <a:buNone/>
            </a:pPr>
            <a:r>
              <a:rPr lang="en-US" dirty="0"/>
              <a:t>    print('</a:t>
            </a:r>
            <a:r>
              <a:rPr lang="en-US" dirty="0" err="1"/>
              <a:t>Brojevi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jednaki</a:t>
            </a:r>
            <a:r>
              <a:rPr lang="en-US" dirty="0"/>
              <a:t>')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0966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Uporaba brojača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</a:t>
            </a:r>
            <a:r>
              <a:rPr lang="hr-HR" dirty="0"/>
              <a:t>programiranju su česte situacije kada je potrebno nešto drugo napraviti ponavljanjem petlje osim ispisivanja nekih vrijednosti npr. </a:t>
            </a:r>
            <a:r>
              <a:rPr lang="hr-HR" b="1" u="sng" dirty="0"/>
              <a:t>prebrajati ili zbrojiti vrijednosti </a:t>
            </a:r>
            <a:r>
              <a:rPr lang="hr-HR" dirty="0"/>
              <a:t>koje zadovoljavaju neki uvjet. </a:t>
            </a:r>
            <a:endParaRPr lang="hr-HR" dirty="0" smtClean="0"/>
          </a:p>
          <a:p>
            <a:r>
              <a:rPr lang="hr-HR" dirty="0" smtClean="0"/>
              <a:t>U </a:t>
            </a:r>
            <a:r>
              <a:rPr lang="hr-HR" dirty="0"/>
              <a:t>takvim situacijama moramo uvesti novu varijablu koja stalno mijenja vrijednost izvršavanjem odabranih naredbi programa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5209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Uporaba brojača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Uzmimo prethodni primjer i umjesto da ispišemo sve parne brojeve između a i b broja, ispišimo koliko ih ima u varijabli ‘broj’.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508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Uporaba brojača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a=</a:t>
            </a:r>
            <a:r>
              <a:rPr lang="en-US" dirty="0" err="1"/>
              <a:t>int</a:t>
            </a:r>
            <a:r>
              <a:rPr lang="en-US" dirty="0"/>
              <a:t>(input('a='))</a:t>
            </a:r>
          </a:p>
          <a:p>
            <a:pPr marL="0" indent="0">
              <a:buNone/>
            </a:pPr>
            <a:r>
              <a:rPr lang="en-US" dirty="0"/>
              <a:t>b=</a:t>
            </a:r>
            <a:r>
              <a:rPr lang="en-US" dirty="0" err="1"/>
              <a:t>int</a:t>
            </a:r>
            <a:r>
              <a:rPr lang="en-US" dirty="0"/>
              <a:t>(input('b='))</a:t>
            </a:r>
          </a:p>
          <a:p>
            <a:pPr marL="0" indent="0">
              <a:buNone/>
            </a:pPr>
            <a:r>
              <a:rPr lang="en-US" dirty="0" err="1"/>
              <a:t>broj</a:t>
            </a:r>
            <a:r>
              <a:rPr lang="en-US" dirty="0"/>
              <a:t>=0</a:t>
            </a:r>
          </a:p>
          <a:p>
            <a:pPr marL="0" indent="0">
              <a:buNone/>
            </a:pPr>
            <a:r>
              <a:rPr lang="en-US" dirty="0"/>
              <a:t>for i in range(a,b+1):</a:t>
            </a:r>
          </a:p>
          <a:p>
            <a:pPr marL="0" indent="0">
              <a:buNone/>
            </a:pPr>
            <a:r>
              <a:rPr lang="en-US" dirty="0"/>
              <a:t>    if i%2==0: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broj</a:t>
            </a:r>
            <a:r>
              <a:rPr lang="en-US" dirty="0"/>
              <a:t>=broj+1</a:t>
            </a:r>
          </a:p>
          <a:p>
            <a:pPr marL="0" indent="0">
              <a:buNone/>
            </a:pPr>
            <a:r>
              <a:rPr lang="en-US" dirty="0"/>
              <a:t>print(</a:t>
            </a:r>
            <a:r>
              <a:rPr lang="en-US" dirty="0" err="1"/>
              <a:t>broj</a:t>
            </a:r>
            <a:r>
              <a:rPr lang="en-US" dirty="0"/>
              <a:t>)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1187624" y="4581128"/>
            <a:ext cx="2088232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467544" y="5157192"/>
            <a:ext cx="2088232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467544" y="2852936"/>
            <a:ext cx="2088232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4139952" y="1844824"/>
            <a:ext cx="45365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Uzmimo npr. da upišemo brojeve </a:t>
            </a:r>
          </a:p>
          <a:p>
            <a:r>
              <a:rPr lang="hr-HR" dirty="0" smtClean="0"/>
              <a:t>a=5 i b=12</a:t>
            </a:r>
          </a:p>
          <a:p>
            <a:r>
              <a:rPr lang="hr-HR" dirty="0" smtClean="0"/>
              <a:t>broj=0 – (početnu vrijednost varijable broj potrebno je postaviti jer se kasnije upotrebljava u naredbi broj=</a:t>
            </a:r>
            <a:r>
              <a:rPr lang="hr-HR" b="1" dirty="0" smtClean="0"/>
              <a:t>broj</a:t>
            </a:r>
            <a:r>
              <a:rPr lang="hr-HR" dirty="0" smtClean="0"/>
              <a:t> + 1)</a:t>
            </a:r>
          </a:p>
          <a:p>
            <a:r>
              <a:rPr lang="hr-HR" dirty="0" smtClean="0"/>
              <a:t>Program izlistava brojeve u petlji od 5 do 12. Prvi paran broj je 6:</a:t>
            </a:r>
          </a:p>
          <a:p>
            <a:r>
              <a:rPr lang="hr-HR" dirty="0" smtClean="0"/>
              <a:t>broj=0+1 (jer je broj=0 u početku)</a:t>
            </a:r>
          </a:p>
          <a:p>
            <a:r>
              <a:rPr lang="hr-HR" dirty="0" smtClean="0"/>
              <a:t>Drugi paran broj je 8:</a:t>
            </a:r>
          </a:p>
          <a:p>
            <a:r>
              <a:rPr lang="hr-HR" dirty="0" smtClean="0"/>
              <a:t>broj=1+1 (Varijabla broj se u petlji povećava, program pamti zadnju postavljenu vrijednost)</a:t>
            </a:r>
          </a:p>
          <a:p>
            <a:r>
              <a:rPr lang="hr-HR" dirty="0" smtClean="0"/>
              <a:t>Treći paran broj je 10:</a:t>
            </a:r>
          </a:p>
          <a:p>
            <a:r>
              <a:rPr lang="hr-HR" dirty="0" smtClean="0"/>
              <a:t>broj=2+1</a:t>
            </a:r>
          </a:p>
          <a:p>
            <a:r>
              <a:rPr lang="hr-HR" dirty="0" smtClean="0"/>
              <a:t>Četvrti paran broj je 12:</a:t>
            </a:r>
          </a:p>
          <a:p>
            <a:r>
              <a:rPr lang="hr-HR" dirty="0" smtClean="0"/>
              <a:t>broj=3+1</a:t>
            </a:r>
          </a:p>
          <a:p>
            <a:r>
              <a:rPr lang="hr-HR" dirty="0" smtClean="0"/>
              <a:t>Program ispisuje zadnju vrijednost varijable broj – broj=4</a:t>
            </a:r>
          </a:p>
        </p:txBody>
      </p:sp>
    </p:spTree>
    <p:extLst>
      <p:ext uri="{BB962C8B-B14F-4D97-AF65-F5344CB8AC3E}">
        <p14:creationId xmlns:p14="http://schemas.microsoft.com/office/powerpoint/2010/main" val="24731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Uporaba brojača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Napiši računalni program koji će ispisati zbroj prvih n-brojeva (n-nepoznanica koja se upisuje)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64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Računalni </a:t>
            </a:r>
            <a:r>
              <a:rPr lang="hr-HR" dirty="0"/>
              <a:t>programi mogu razumjeti samo uvjete koji kao rezultat vraćaju vrijednosti DA (istina) ili NE (laž) zbog čega takve uvjete nazivamo logičkim uvjetima. </a:t>
            </a:r>
            <a:endParaRPr lang="hr-HR" dirty="0" smtClean="0"/>
          </a:p>
          <a:p>
            <a:r>
              <a:rPr lang="hr-HR" dirty="0" smtClean="0"/>
              <a:t>Kada </a:t>
            </a:r>
            <a:r>
              <a:rPr lang="hr-HR" dirty="0"/>
              <a:t>je rezultat logičkog uvjeta DA, obično se kaže da je uvjet ispunjen, odnosno kada je rezultat logičkog uvjeta NE, kažemo da uvjet nije ispunjen.  </a:t>
            </a:r>
            <a:r>
              <a:rPr lang="hr-HR" dirty="0" smtClean="0"/>
              <a:t>(logički uvjet je uvjet koji se može provjeriti.)</a:t>
            </a:r>
          </a:p>
          <a:p>
            <a:r>
              <a:rPr lang="hr-HR" dirty="0" smtClean="0"/>
              <a:t>Ovakav </a:t>
            </a:r>
            <a:r>
              <a:rPr lang="hr-HR" dirty="0"/>
              <a:t>oblik algoritamske strukture u kojoj se koriste logički uvjeti (odluke) nazivaju se grananje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1B88-C270-4B52-B6F6-BEE335859828}" type="datetime1">
              <a:rPr lang="hr-HR" smtClean="0"/>
              <a:t>13.2.2019.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50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Uporaba brojača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n=int(input('n='))</a:t>
            </a:r>
          </a:p>
          <a:p>
            <a:pPr marL="0" indent="0">
              <a:buNone/>
            </a:pPr>
            <a:r>
              <a:rPr lang="hr-HR" dirty="0"/>
              <a:t>zbroj=0</a:t>
            </a:r>
          </a:p>
          <a:p>
            <a:pPr marL="0" indent="0">
              <a:buNone/>
            </a:pPr>
            <a:r>
              <a:rPr lang="hr-HR" dirty="0"/>
              <a:t>for x in range(1,n+1):</a:t>
            </a:r>
          </a:p>
          <a:p>
            <a:pPr marL="0" indent="0">
              <a:buNone/>
            </a:pPr>
            <a:r>
              <a:rPr lang="hr-HR" dirty="0"/>
              <a:t>    zbroj=zbroj+x</a:t>
            </a:r>
          </a:p>
          <a:p>
            <a:pPr marL="0" indent="0">
              <a:buNone/>
            </a:pPr>
            <a:r>
              <a:rPr lang="hr-HR" dirty="0"/>
              <a:t>print(zbroj)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3429000"/>
            <a:ext cx="2592288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467544" y="2204864"/>
            <a:ext cx="2088232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4788024" y="1556792"/>
            <a:ext cx="4032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 ovom slučaju ne prebrojavamo koliko puta se je uvjet ispunio ili petlja izvršila (broj=broj+1)</a:t>
            </a:r>
          </a:p>
          <a:p>
            <a:r>
              <a:rPr lang="hr-HR" dirty="0" smtClean="0"/>
              <a:t>U varijabli ‘zbroj’ sada zbrajamo svaki x tj.svaki broj između 1 i upisanog broja (n)</a:t>
            </a:r>
          </a:p>
          <a:p>
            <a:r>
              <a:rPr lang="hr-HR" dirty="0" smtClean="0"/>
              <a:t>Na primjer…n=4</a:t>
            </a:r>
          </a:p>
          <a:p>
            <a:r>
              <a:rPr lang="hr-HR" dirty="0" smtClean="0"/>
              <a:t>Petlja x u rasponu od 1 do 4:</a:t>
            </a:r>
          </a:p>
          <a:p>
            <a:r>
              <a:rPr lang="hr-HR" dirty="0" smtClean="0"/>
              <a:t>x=1, zbroj=0+1 (zbroj je sada 1)</a:t>
            </a:r>
          </a:p>
          <a:p>
            <a:r>
              <a:rPr lang="hr-HR" dirty="0" smtClean="0"/>
              <a:t>x=2, zbroj=1+2 (zbroj je sada 3)</a:t>
            </a:r>
          </a:p>
          <a:p>
            <a:r>
              <a:rPr lang="hr-HR" dirty="0" smtClean="0"/>
              <a:t>x=3, zbroj=3+3 (zbroj je sada 6)</a:t>
            </a:r>
          </a:p>
          <a:p>
            <a:r>
              <a:rPr lang="hr-HR" dirty="0" smtClean="0"/>
              <a:t>x=4, zbroj=6+4 (zbroj je sada 10)</a:t>
            </a:r>
          </a:p>
          <a:p>
            <a:endParaRPr lang="hr-HR" dirty="0"/>
          </a:p>
          <a:p>
            <a:r>
              <a:rPr lang="hr-HR" dirty="0" smtClean="0"/>
              <a:t>Program izvan petlje ispisuje 10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761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Uporaba brojača – drugačiji zapis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Napiši računalni program koji će ispisati koliko ima brojeva od 1 do 1000 koji su djeljivi brojevima 2, 5, 7, i 10.</a:t>
            </a:r>
          </a:p>
          <a:p>
            <a:pPr marL="0" indent="0">
              <a:buNone/>
            </a:pPr>
            <a:r>
              <a:rPr lang="en-US" dirty="0" err="1"/>
              <a:t>broj</a:t>
            </a:r>
            <a:r>
              <a:rPr lang="en-US" dirty="0"/>
              <a:t>=0</a:t>
            </a:r>
          </a:p>
          <a:p>
            <a:pPr marL="0" indent="0">
              <a:buNone/>
            </a:pPr>
            <a:r>
              <a:rPr lang="en-US" dirty="0"/>
              <a:t>for x in range(1,1001):</a:t>
            </a:r>
          </a:p>
          <a:p>
            <a:pPr marL="0" indent="0">
              <a:buNone/>
            </a:pPr>
            <a:r>
              <a:rPr lang="en-US" dirty="0"/>
              <a:t>    if x%2==0 and x%5==0 and x%7==0 and x%10==0: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broj</a:t>
            </a:r>
            <a:r>
              <a:rPr lang="en-US" dirty="0"/>
              <a:t>+=1</a:t>
            </a:r>
          </a:p>
          <a:p>
            <a:pPr marL="0" indent="0">
              <a:buNone/>
            </a:pPr>
            <a:r>
              <a:rPr lang="en-US" dirty="0"/>
              <a:t>print(</a:t>
            </a:r>
            <a:r>
              <a:rPr lang="en-US" dirty="0" err="1"/>
              <a:t>broj</a:t>
            </a:r>
            <a:r>
              <a:rPr lang="en-US" dirty="0"/>
              <a:t>)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781543" y="4725144"/>
            <a:ext cx="2592288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122141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Program. Prosjek ocjena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Napiši računalni program koji će pitati korisnika koliko imaš predmeta (n). Ovisno o upisanom odgovoru, program će tražiti da korisnik unese toliki broj ocjena. Program ispisuje prosjek ocjena.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30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Program. Prosjek ocjena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n=int(input('Upiši broj predmeta='))</a:t>
            </a:r>
          </a:p>
          <a:p>
            <a:pPr marL="0" indent="0">
              <a:buNone/>
            </a:pPr>
            <a:r>
              <a:rPr lang="hr-HR" dirty="0"/>
              <a:t>zbr=0</a:t>
            </a:r>
          </a:p>
          <a:p>
            <a:pPr marL="0" indent="0">
              <a:buNone/>
            </a:pPr>
            <a:r>
              <a:rPr lang="hr-HR" dirty="0"/>
              <a:t>for x in range(1,n+1):</a:t>
            </a:r>
          </a:p>
          <a:p>
            <a:pPr marL="0" indent="0">
              <a:buNone/>
            </a:pPr>
            <a:r>
              <a:rPr lang="hr-HR" dirty="0"/>
              <a:t>    print('Upiši ocjenu',x,'.predmeta')</a:t>
            </a:r>
          </a:p>
          <a:p>
            <a:pPr marL="0" indent="0">
              <a:buNone/>
            </a:pPr>
            <a:r>
              <a:rPr lang="hr-HR" dirty="0"/>
              <a:t>    ocjena=int(input())</a:t>
            </a:r>
          </a:p>
          <a:p>
            <a:pPr marL="0" indent="0">
              <a:buNone/>
            </a:pPr>
            <a:r>
              <a:rPr lang="hr-HR" dirty="0"/>
              <a:t>    zbr=zbr+ocjena</a:t>
            </a:r>
          </a:p>
          <a:p>
            <a:pPr marL="0" indent="0">
              <a:buNone/>
            </a:pPr>
            <a:r>
              <a:rPr lang="hr-HR" dirty="0"/>
              <a:t>print('Prosjek=',zbr/n)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2204864"/>
            <a:ext cx="2088232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755576" y="4581128"/>
            <a:ext cx="2736304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3059832" y="5157192"/>
            <a:ext cx="122413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940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Uvjetno ponavljanje naredbi - while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U </a:t>
            </a:r>
            <a:r>
              <a:rPr lang="hr-HR" b="1" dirty="0"/>
              <a:t>petlji for</a:t>
            </a:r>
            <a:r>
              <a:rPr lang="hr-HR" dirty="0"/>
              <a:t>, bez logičkog uvjeta, poznat je broj ponavljanja, znamo koliko će puta program ponoviti određeni dio programa. </a:t>
            </a:r>
          </a:p>
          <a:p>
            <a:r>
              <a:rPr lang="hr-HR" dirty="0"/>
              <a:t>U naredbi </a:t>
            </a:r>
            <a:r>
              <a:rPr lang="hr-HR" b="1" dirty="0"/>
              <a:t>petlje while</a:t>
            </a:r>
            <a:r>
              <a:rPr lang="hr-HR" dirty="0"/>
              <a:t> broj ponavljanja ovisi o postavljenom uvjetu te će se izvršavati dio programa sve dok je uvjet zadovoljen. Onog trenutka kada uvjet ne bude zadovoljen, program će izaći iz petlje i nastaviti izvoditi sljedeće blokove naredbi. </a:t>
            </a:r>
          </a:p>
        </p:txBody>
      </p:sp>
    </p:spTree>
    <p:extLst>
      <p:ext uri="{BB962C8B-B14F-4D97-AF65-F5344CB8AC3E}">
        <p14:creationId xmlns:p14="http://schemas.microsoft.com/office/powerpoint/2010/main" val="195133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Uvjetno ponavljanje naredbi - while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Prikazana je svakodnevna aktivnost jedenja pomoću blok dijagrama te pokazuje mjesto odluke u kojem kada je odgovor </a:t>
            </a:r>
            <a:r>
              <a:rPr lang="hr-HR" b="1" dirty="0"/>
              <a:t>NE</a:t>
            </a:r>
            <a:r>
              <a:rPr lang="hr-HR" dirty="0"/>
              <a:t> vraćamo program na pitanje skroz dok odgovor nije </a:t>
            </a:r>
            <a:r>
              <a:rPr lang="hr-HR" b="1" dirty="0"/>
              <a:t>DA.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341062"/>
            <a:ext cx="7473495" cy="350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5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Uvjetno ponavljanje naredbi - while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1628800"/>
            <a:ext cx="4978896" cy="4525963"/>
          </a:xfrm>
        </p:spPr>
        <p:txBody>
          <a:bodyPr/>
          <a:lstStyle/>
          <a:p>
            <a:r>
              <a:rPr lang="hr-HR" dirty="0"/>
              <a:t>Naučit ćemo petlju za koju broj ponavljanja ne definiramo na početku već će broj ponavljanja ovisiti o uvjetu u samoj petlji. Za ponavljanje s uvjetom korist nam naredba ponavljaj dok je (while). </a:t>
            </a:r>
          </a:p>
        </p:txBody>
      </p:sp>
      <p:pic>
        <p:nvPicPr>
          <p:cNvPr id="4" name="Slika 6"/>
          <p:cNvPicPr>
            <a:picLocks noChangeAspect="1"/>
          </p:cNvPicPr>
          <p:nvPr/>
        </p:nvPicPr>
        <p:blipFill rotWithShape="1">
          <a:blip r:embed="rId2"/>
          <a:srcRect l="6526" t="25533" r="75053" b="18889"/>
          <a:stretch/>
        </p:blipFill>
        <p:spPr>
          <a:xfrm>
            <a:off x="827584" y="1196752"/>
            <a:ext cx="2807368" cy="476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Uvjetno ponavljanje naredbi - while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Program </a:t>
            </a:r>
            <a:r>
              <a:rPr lang="hr-HR" b="1" dirty="0"/>
              <a:t>svaki put kada prođe kroz petlju </a:t>
            </a:r>
            <a:r>
              <a:rPr lang="hr-HR" b="1" dirty="0" smtClean="0"/>
              <a:t>provjerava </a:t>
            </a:r>
            <a:r>
              <a:rPr lang="hr-HR" b="1" dirty="0"/>
              <a:t>je li uvjet zadovoljen</a:t>
            </a:r>
            <a:r>
              <a:rPr lang="hr-HR" b="1" dirty="0" smtClean="0"/>
              <a:t>.</a:t>
            </a:r>
            <a:endParaRPr lang="hr-HR" dirty="0"/>
          </a:p>
        </p:txBody>
      </p:sp>
      <p:pic>
        <p:nvPicPr>
          <p:cNvPr id="4" name="Slika 5"/>
          <p:cNvPicPr>
            <a:picLocks noChangeAspect="1"/>
          </p:cNvPicPr>
          <p:nvPr/>
        </p:nvPicPr>
        <p:blipFill rotWithShape="1">
          <a:blip r:embed="rId2"/>
          <a:srcRect l="31210" t="34512" r="54842" b="50234"/>
          <a:stretch/>
        </p:blipFill>
        <p:spPr>
          <a:xfrm>
            <a:off x="3203848" y="3212976"/>
            <a:ext cx="2809062" cy="172819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925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Zadatak. Beskonačna petlja koja ispisuje riječ „programiranje”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while 1&lt;2:</a:t>
            </a:r>
          </a:p>
          <a:p>
            <a:pPr marL="0" indent="0">
              <a:buNone/>
            </a:pPr>
            <a:r>
              <a:rPr lang="hr-HR" dirty="0"/>
              <a:t>    print('programiranje</a:t>
            </a:r>
            <a:r>
              <a:rPr lang="hr-HR" dirty="0" smtClean="0"/>
              <a:t>')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Petlja while se izvodi dok je uvjet istinit. Stoga dok je 1 manji od 2, program će ispisivati riječ ‘programiranje’.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467544" y="1654178"/>
            <a:ext cx="2088232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369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Zadatak. While petljom ispisati sve brojeve od 1 do 5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broj</a:t>
            </a:r>
            <a:r>
              <a:rPr lang="en-US" dirty="0"/>
              <a:t>=1</a:t>
            </a:r>
          </a:p>
          <a:p>
            <a:pPr marL="0" indent="0">
              <a:buNone/>
            </a:pPr>
            <a:r>
              <a:rPr lang="en-US" dirty="0"/>
              <a:t>while </a:t>
            </a:r>
            <a:r>
              <a:rPr lang="en-US" dirty="0" err="1"/>
              <a:t>broj</a:t>
            </a:r>
            <a:r>
              <a:rPr lang="en-US" dirty="0"/>
              <a:t>&lt;6:</a:t>
            </a:r>
          </a:p>
          <a:p>
            <a:pPr marL="0" indent="0">
              <a:buNone/>
            </a:pPr>
            <a:r>
              <a:rPr lang="en-US" dirty="0"/>
              <a:t>    print(</a:t>
            </a:r>
            <a:r>
              <a:rPr lang="en-US" dirty="0" err="1"/>
              <a:t>broj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smtClean="0"/>
              <a:t>=</a:t>
            </a:r>
            <a:r>
              <a:rPr lang="hr-HR" dirty="0" smtClean="0"/>
              <a:t>broj+</a:t>
            </a:r>
            <a:r>
              <a:rPr lang="en-US" dirty="0" smtClean="0"/>
              <a:t>1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Petlja while se izvodi dok je varijabla broj manja od 6. Ispisuje se varijabla broj čija je početna vrijednost 1 te nakon ispisa se povećava za 1.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467544" y="1654178"/>
            <a:ext cx="2088232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870350" y="3429000"/>
            <a:ext cx="2333498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" t="18177" r="87043" b="63646"/>
          <a:stretch/>
        </p:blipFill>
        <p:spPr bwMode="auto">
          <a:xfrm>
            <a:off x="5389020" y="1783712"/>
            <a:ext cx="2088232" cy="257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98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Kada je broj dvoznamenkast?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5</a:t>
            </a:r>
          </a:p>
          <a:p>
            <a:r>
              <a:rPr lang="hr-HR" dirty="0" smtClean="0"/>
              <a:t>10</a:t>
            </a:r>
          </a:p>
          <a:p>
            <a:r>
              <a:rPr lang="hr-HR" dirty="0" smtClean="0"/>
              <a:t>100</a:t>
            </a:r>
          </a:p>
          <a:p>
            <a:r>
              <a:rPr lang="hr-HR" dirty="0" smtClean="0"/>
              <a:t>99</a:t>
            </a:r>
          </a:p>
          <a:p>
            <a:r>
              <a:rPr lang="hr-HR" dirty="0" smtClean="0"/>
              <a:t>850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0C1D-DEB0-4CC9-92A4-1F0B787711AA}" type="datetime1">
              <a:rPr lang="hr-HR" smtClean="0"/>
              <a:t>13.2.2019.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688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Zadatak. While petljom ispiše sve neparne brojeve od 1 do 20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broj</a:t>
            </a:r>
            <a:r>
              <a:rPr lang="en-US" dirty="0"/>
              <a:t>=1</a:t>
            </a:r>
          </a:p>
          <a:p>
            <a:pPr marL="0" indent="0">
              <a:buNone/>
            </a:pPr>
            <a:r>
              <a:rPr lang="en-US" dirty="0"/>
              <a:t>while </a:t>
            </a:r>
            <a:r>
              <a:rPr lang="en-US" dirty="0" err="1"/>
              <a:t>broj</a:t>
            </a:r>
            <a:r>
              <a:rPr lang="en-US" dirty="0"/>
              <a:t>&lt;21:</a:t>
            </a:r>
          </a:p>
          <a:p>
            <a:pPr marL="0" indent="0">
              <a:buNone/>
            </a:pPr>
            <a:r>
              <a:rPr lang="en-US" dirty="0"/>
              <a:t>    print(</a:t>
            </a:r>
            <a:r>
              <a:rPr lang="en-US" dirty="0" err="1"/>
              <a:t>broj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broj</a:t>
            </a:r>
            <a:r>
              <a:rPr lang="en-US" dirty="0"/>
              <a:t> +=2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755576" y="3429000"/>
            <a:ext cx="2088232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" t="25000" r="82621" b="50000"/>
          <a:stretch/>
        </p:blipFill>
        <p:spPr bwMode="auto">
          <a:xfrm>
            <a:off x="5364088" y="1866410"/>
            <a:ext cx="2736304" cy="380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95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Zadatak. Upiši jedan broj te ga ispiši znamenku po znamenku od najmanje do najveće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n=int(input('n='))</a:t>
            </a:r>
          </a:p>
          <a:p>
            <a:pPr marL="0" indent="0">
              <a:buNone/>
            </a:pPr>
            <a:r>
              <a:rPr lang="pt-BR" dirty="0"/>
              <a:t>while n&gt;0:</a:t>
            </a:r>
          </a:p>
          <a:p>
            <a:pPr marL="0" indent="0">
              <a:buNone/>
            </a:pPr>
            <a:r>
              <a:rPr lang="pt-BR" dirty="0"/>
              <a:t>    print(n%10</a:t>
            </a:r>
            <a:r>
              <a:rPr lang="pt-BR" dirty="0" smtClean="0"/>
              <a:t>)</a:t>
            </a:r>
            <a:r>
              <a:rPr lang="hr-HR" dirty="0" smtClean="0"/>
              <a:t>			n%10 daje ostatak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    n=n//</a:t>
            </a:r>
            <a:r>
              <a:rPr lang="pt-BR" dirty="0" smtClean="0"/>
              <a:t>10</a:t>
            </a:r>
            <a:r>
              <a:rPr lang="hr-HR" dirty="0" smtClean="0"/>
              <a:t>				pri dijeljenju s 10 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				1534/10=153.4;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				1534%10=4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				1534//10=153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007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Zadatak. Nasumično bacanje kockica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from random import*</a:t>
            </a:r>
          </a:p>
          <a:p>
            <a:pPr marL="0" indent="0">
              <a:buNone/>
            </a:pPr>
            <a:r>
              <a:rPr lang="hr-HR" sz="2800" dirty="0"/>
              <a:t>bacaj='da'</a:t>
            </a:r>
          </a:p>
          <a:p>
            <a:pPr marL="0" indent="0">
              <a:buNone/>
            </a:pPr>
            <a:r>
              <a:rPr lang="hr-HR" sz="2800" dirty="0"/>
              <a:t>while bacaj=='da':</a:t>
            </a:r>
          </a:p>
          <a:p>
            <a:pPr marL="0" indent="0">
              <a:buNone/>
            </a:pPr>
            <a:r>
              <a:rPr lang="hr-HR" sz="2800" dirty="0"/>
              <a:t>    broj=randint(1,6)</a:t>
            </a:r>
          </a:p>
          <a:p>
            <a:pPr marL="0" indent="0">
              <a:buNone/>
            </a:pPr>
            <a:r>
              <a:rPr lang="hr-HR" sz="2800" dirty="0"/>
              <a:t>    print('Bacam kockicu i dobio sam broj',broj)</a:t>
            </a:r>
          </a:p>
          <a:p>
            <a:pPr marL="0" indent="0">
              <a:buNone/>
            </a:pPr>
            <a:r>
              <a:rPr lang="hr-HR" sz="2800" dirty="0"/>
              <a:t>    bacaj=input('Želiš li još bacati kockicu da/ne? ')</a:t>
            </a:r>
          </a:p>
        </p:txBody>
      </p:sp>
    </p:spTree>
    <p:extLst>
      <p:ext uri="{BB962C8B-B14F-4D97-AF65-F5344CB8AC3E}">
        <p14:creationId xmlns:p14="http://schemas.microsoft.com/office/powerpoint/2010/main" val="70456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Zadatak. Pogodi broj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4800" dirty="0"/>
              <a:t>from random import*</a:t>
            </a:r>
          </a:p>
          <a:p>
            <a:pPr marL="0" indent="0">
              <a:buNone/>
            </a:pPr>
            <a:r>
              <a:rPr lang="vi-VN" sz="4800" dirty="0"/>
              <a:t>n=randint(1,1000)</a:t>
            </a:r>
          </a:p>
          <a:p>
            <a:pPr marL="0" indent="0">
              <a:buNone/>
            </a:pPr>
            <a:r>
              <a:rPr lang="vi-VN" sz="4800" dirty="0"/>
              <a:t>pokusaj=0</a:t>
            </a:r>
          </a:p>
          <a:p>
            <a:pPr marL="0" indent="0">
              <a:buNone/>
            </a:pPr>
            <a:r>
              <a:rPr lang="vi-VN" sz="4800" dirty="0"/>
              <a:t>pogodi=0</a:t>
            </a:r>
          </a:p>
          <a:p>
            <a:pPr marL="0" indent="0">
              <a:buNone/>
            </a:pPr>
            <a:r>
              <a:rPr lang="vi-VN" sz="4800" dirty="0"/>
              <a:t>print('Pogodi tajni broj između 1 i 1000')</a:t>
            </a:r>
          </a:p>
          <a:p>
            <a:pPr marL="0" indent="0">
              <a:buNone/>
            </a:pPr>
            <a:r>
              <a:rPr lang="vi-VN" sz="4800" dirty="0"/>
              <a:t>print('Broj pokušaja ograničen je na 15!')</a:t>
            </a:r>
          </a:p>
          <a:p>
            <a:pPr marL="0" indent="0">
              <a:buNone/>
            </a:pPr>
            <a:r>
              <a:rPr lang="vi-VN" sz="4800" dirty="0"/>
              <a:t>while pogodi!=n:</a:t>
            </a:r>
          </a:p>
          <a:p>
            <a:pPr marL="0" indent="0">
              <a:buNone/>
            </a:pPr>
            <a:r>
              <a:rPr lang="vi-VN" sz="4800" dirty="0"/>
              <a:t>    print('Preostalo pokušaja=',15-pokusaj)</a:t>
            </a:r>
          </a:p>
          <a:p>
            <a:pPr marL="0" indent="0">
              <a:buNone/>
            </a:pPr>
            <a:r>
              <a:rPr lang="vi-VN" sz="4800" dirty="0"/>
              <a:t>    pogodi=int(input())</a:t>
            </a:r>
          </a:p>
          <a:p>
            <a:pPr marL="0" indent="0">
              <a:buNone/>
            </a:pPr>
            <a:r>
              <a:rPr lang="vi-VN" sz="4800" dirty="0"/>
              <a:t>    pokusaj +=1</a:t>
            </a:r>
          </a:p>
          <a:p>
            <a:pPr marL="0" indent="0">
              <a:buNone/>
            </a:pPr>
            <a:r>
              <a:rPr lang="vi-VN" sz="4800" dirty="0"/>
              <a:t>    if pokusaj==15:</a:t>
            </a:r>
          </a:p>
          <a:p>
            <a:pPr marL="0" indent="0">
              <a:buNone/>
            </a:pPr>
            <a:r>
              <a:rPr lang="vi-VN" sz="4800" dirty="0"/>
              <a:t>        print('Tajni broj',n,'nije pogođen u 15 pokušaja.')</a:t>
            </a:r>
          </a:p>
          <a:p>
            <a:pPr marL="0" indent="0">
              <a:buNone/>
            </a:pPr>
            <a:r>
              <a:rPr lang="vi-VN" sz="4800" dirty="0"/>
              <a:t>        print('Program prekida s radom za 3 sec')</a:t>
            </a:r>
          </a:p>
          <a:p>
            <a:pPr marL="0" indent="0">
              <a:buNone/>
            </a:pPr>
            <a:r>
              <a:rPr lang="vi-VN" sz="4800" dirty="0"/>
              <a:t>        for x in range(3,0,-1):</a:t>
            </a:r>
          </a:p>
          <a:p>
            <a:pPr marL="0" indent="0">
              <a:buNone/>
            </a:pPr>
            <a:r>
              <a:rPr lang="vi-VN" sz="4800" dirty="0"/>
              <a:t>            print(x)</a:t>
            </a:r>
          </a:p>
          <a:p>
            <a:pPr marL="0" indent="0">
              <a:buNone/>
            </a:pPr>
            <a:r>
              <a:rPr lang="vi-VN" sz="4800" dirty="0"/>
              <a:t>            import time</a:t>
            </a:r>
          </a:p>
          <a:p>
            <a:pPr marL="0" indent="0">
              <a:buNone/>
            </a:pPr>
            <a:r>
              <a:rPr lang="vi-VN" sz="4800" dirty="0"/>
              <a:t>            time.sleep(1)</a:t>
            </a:r>
          </a:p>
          <a:p>
            <a:pPr marL="0" indent="0">
              <a:buNone/>
            </a:pPr>
            <a:r>
              <a:rPr lang="vi-VN" sz="4800" dirty="0"/>
              <a:t>        quit()</a:t>
            </a:r>
          </a:p>
          <a:p>
            <a:pPr marL="0" indent="0">
              <a:buNone/>
            </a:pPr>
            <a:r>
              <a:rPr lang="vi-VN" sz="4800" dirty="0"/>
              <a:t>    if pogodi&gt;n:</a:t>
            </a:r>
          </a:p>
          <a:p>
            <a:pPr marL="0" indent="0">
              <a:buNone/>
            </a:pPr>
            <a:r>
              <a:rPr lang="vi-VN" sz="4800" dirty="0"/>
              <a:t>        print('Tajni broj je manji. Pokušaj ponovo.')</a:t>
            </a:r>
          </a:p>
          <a:p>
            <a:pPr marL="0" indent="0">
              <a:buNone/>
            </a:pPr>
            <a:r>
              <a:rPr lang="vi-VN" sz="4800" dirty="0"/>
              <a:t>    if pogodi&lt;n:</a:t>
            </a:r>
          </a:p>
          <a:p>
            <a:pPr marL="0" indent="0">
              <a:buNone/>
            </a:pPr>
            <a:r>
              <a:rPr lang="vi-VN" sz="4800" dirty="0"/>
              <a:t>        print('tajni broj je veci. Pokušaj ponovo.')</a:t>
            </a:r>
          </a:p>
          <a:p>
            <a:pPr marL="0" indent="0">
              <a:buNone/>
            </a:pPr>
            <a:r>
              <a:rPr lang="vi-VN" sz="4800" dirty="0"/>
              <a:t>print('Tajni broj',n,'je pogođen u',pokusaj</a:t>
            </a:r>
            <a:r>
              <a:rPr lang="vi-VN" dirty="0"/>
              <a:t>,'.pokušaju.')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3715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fa_programiranjeB">
  <a:themeElements>
    <a:clrScheme name="Medij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sjednost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4070</TotalTime>
  <Words>4519</Words>
  <Application>Microsoft Office PowerPoint</Application>
  <PresentationFormat>Prikaz na zaslonu (4:3)</PresentationFormat>
  <Paragraphs>750</Paragraphs>
  <Slides>93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93</vt:i4>
      </vt:variant>
    </vt:vector>
  </HeadingPairs>
  <TitlesOfParts>
    <vt:vector size="95" baseType="lpstr">
      <vt:lpstr>Alfa_programiranjeB</vt:lpstr>
      <vt:lpstr>Office Theme</vt:lpstr>
      <vt:lpstr>Uporaba naredbi za grananje – naredba if</vt:lpstr>
      <vt:lpstr>PowerPointova prezentacija</vt:lpstr>
      <vt:lpstr>Uvjet: Pada li vani kiša?</vt:lpstr>
      <vt:lpstr>PowerPointova prezentacija</vt:lpstr>
      <vt:lpstr>Provjerimo je li broj pozitivan ili negativan?</vt:lpstr>
      <vt:lpstr>Provjerimo je li broj pozitivan ili negativan?</vt:lpstr>
      <vt:lpstr>Provjerimo je li broj pozitivan ili negativan?</vt:lpstr>
      <vt:lpstr>PowerPointova prezentacija</vt:lpstr>
      <vt:lpstr>Kada je broj dvoznamenkast?</vt:lpstr>
      <vt:lpstr>Kada je broj dvoznamenkast?</vt:lpstr>
      <vt:lpstr>Kada je broj dvoznamenkast?</vt:lpstr>
      <vt:lpstr>Naredba if</vt:lpstr>
      <vt:lpstr>Naredba if</vt:lpstr>
      <vt:lpstr>Pada li vani kiša?</vt:lpstr>
      <vt:lpstr>Je li broj pozitivan ili negativan?</vt:lpstr>
      <vt:lpstr>PowerPointova prezentacija</vt:lpstr>
      <vt:lpstr>Relacijski operatori u uvjetima</vt:lpstr>
      <vt:lpstr>Koliko je 5*5?</vt:lpstr>
      <vt:lpstr>Zadatak. Program Manji-Veci</vt:lpstr>
      <vt:lpstr>Program Manji-Veci</vt:lpstr>
      <vt:lpstr>Uvjet u uvjetu</vt:lpstr>
      <vt:lpstr>Program Dvoznamenkasti broj</vt:lpstr>
      <vt:lpstr>Logički operatori</vt:lpstr>
      <vt:lpstr>Zadatak. Program Punoljetan-Maloljetan</vt:lpstr>
      <vt:lpstr>Program Punoljetan-Maloljetan</vt:lpstr>
      <vt:lpstr>Zadaci za ponavljanje</vt:lpstr>
      <vt:lpstr>Program. Paran broj</vt:lpstr>
      <vt:lpstr>Program Paran broj</vt:lpstr>
      <vt:lpstr>Matematički operatori </vt:lpstr>
      <vt:lpstr>Zadatak. Program Paran broj</vt:lpstr>
      <vt:lpstr>Zadaci za ponavljanje</vt:lpstr>
      <vt:lpstr>Složeno grananje: naredba  if…else</vt:lpstr>
      <vt:lpstr>Složeno grananje: naredba  if…else</vt:lpstr>
      <vt:lpstr>Složeno grananje: naredba  if…else</vt:lpstr>
      <vt:lpstr>Složeno grananje: naredba  if…else</vt:lpstr>
      <vt:lpstr>Složeno grananje: naredba  if…else</vt:lpstr>
      <vt:lpstr>Složeno grananje: naredba  if…else</vt:lpstr>
      <vt:lpstr>Složeno grananje: naredba  if…else</vt:lpstr>
      <vt:lpstr>Složeno grananje: naredba  if…else</vt:lpstr>
      <vt:lpstr>Primjeri postavljanja uvjeta</vt:lpstr>
      <vt:lpstr>Zadatak. Program MaloljetanPunoljetan</vt:lpstr>
      <vt:lpstr>Zadatak. Program MaloljetanPunoljetan</vt:lpstr>
      <vt:lpstr>Zadatak. Program paran</vt:lpstr>
      <vt:lpstr>Zadatak. Program paran</vt:lpstr>
      <vt:lpstr>Složeno grananje: naredba  if…else</vt:lpstr>
      <vt:lpstr>Zadatak. Djelitelj</vt:lpstr>
      <vt:lpstr>Zadatak. Djelitelj</vt:lpstr>
      <vt:lpstr>Složeno grananje: naredba  if…elif…else</vt:lpstr>
      <vt:lpstr>PowerPointova prezentacija</vt:lpstr>
      <vt:lpstr>Složeno grananje: naredba  if…elif…else</vt:lpstr>
      <vt:lpstr>Složeno grananje: naredba  if…elif…else</vt:lpstr>
      <vt:lpstr>Zadatak. Veci manji if elif else</vt:lpstr>
      <vt:lpstr>Zadatak. Veci manji if elif else</vt:lpstr>
      <vt:lpstr>Zadatak. Pozitivan negativan if elif else</vt:lpstr>
      <vt:lpstr>Zadatak. Pozitivan negativan if elif else</vt:lpstr>
      <vt:lpstr>Zadatak. Jednoznamenkast dvoznamenkast troznamenkast if elif else</vt:lpstr>
      <vt:lpstr>Zadatak. Jednoznamenkast dvoznamenkast troznamenkast if elif else</vt:lpstr>
      <vt:lpstr>Petljamo petlju (for)</vt:lpstr>
      <vt:lpstr>Petljamo petlju (for)</vt:lpstr>
      <vt:lpstr>Petljamo petlju (for)</vt:lpstr>
      <vt:lpstr>Petljamo petlju (for)</vt:lpstr>
      <vt:lpstr>Petljamo petlju (for)</vt:lpstr>
      <vt:lpstr>Određivanje početne vrijednosti te načina povećavanja brojača</vt:lpstr>
      <vt:lpstr>Određivanje početne vrijednosti te načina povećavanja brojača</vt:lpstr>
      <vt:lpstr>Zadatak. Ispiši sve jednoznamenkaste brojeve</vt:lpstr>
      <vt:lpstr>Zadatak. Ispiši svaki peti broj od 100 do 150</vt:lpstr>
      <vt:lpstr>Zadatak. Parni do 100</vt:lpstr>
      <vt:lpstr>Zadatak. Ispis brojeva do n</vt:lpstr>
      <vt:lpstr>Zadatak. Ispis brojeva od a do b</vt:lpstr>
      <vt:lpstr>Zadatak. Najveći u n broju upisanih</vt:lpstr>
      <vt:lpstr>Naredba grananja unutar petlje</vt:lpstr>
      <vt:lpstr>Naredba grananja unutar petlje</vt:lpstr>
      <vt:lpstr>Zadatak. Od manjeg do većeg uvijek</vt:lpstr>
      <vt:lpstr>Zadatak. Od manjeg do većeg uvijek</vt:lpstr>
      <vt:lpstr>Zadatak. Od manjeg do većeg uvijek</vt:lpstr>
      <vt:lpstr>Uporaba brojača</vt:lpstr>
      <vt:lpstr>Uporaba brojača</vt:lpstr>
      <vt:lpstr>Uporaba brojača</vt:lpstr>
      <vt:lpstr>Uporaba brojača</vt:lpstr>
      <vt:lpstr>Uporaba brojača</vt:lpstr>
      <vt:lpstr>Uporaba brojača – drugačiji zapis</vt:lpstr>
      <vt:lpstr>Program. Prosjek ocjena</vt:lpstr>
      <vt:lpstr>Program. Prosjek ocjena</vt:lpstr>
      <vt:lpstr>Uvjetno ponavljanje naredbi - while</vt:lpstr>
      <vt:lpstr>Uvjetno ponavljanje naredbi - while</vt:lpstr>
      <vt:lpstr>Uvjetno ponavljanje naredbi - while</vt:lpstr>
      <vt:lpstr>Uvjetno ponavljanje naredbi - while</vt:lpstr>
      <vt:lpstr>Zadatak. Beskonačna petlja koja ispisuje riječ „programiranje”</vt:lpstr>
      <vt:lpstr>Zadatak. While petljom ispisati sve brojeve od 1 do 5</vt:lpstr>
      <vt:lpstr>Zadatak. While petljom ispiše sve neparne brojeve od 1 do 20</vt:lpstr>
      <vt:lpstr>Zadatak. Upiši jedan broj te ga ispiši znamenku po znamenku od najmanje do najveće</vt:lpstr>
      <vt:lpstr>Zadatak. Nasumično bacanje kockica</vt:lpstr>
      <vt:lpstr>Zadatak. Pogodi broj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</dc:title>
  <dc:creator>Blaženka</dc:creator>
  <cp:lastModifiedBy>Nastavnik</cp:lastModifiedBy>
  <cp:revision>505</cp:revision>
  <dcterms:created xsi:type="dcterms:W3CDTF">2013-04-15T10:22:21Z</dcterms:created>
  <dcterms:modified xsi:type="dcterms:W3CDTF">2019-02-13T13:13:22Z</dcterms:modified>
</cp:coreProperties>
</file>